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7772400" cx="10058400"/>
  <p:notesSz cx="10058400" cy="7772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32" roundtripDataSignature="AMtx7mgQCZ438C7vUbbMIqShvZPNGGMe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a81a6f4076_0_0: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a81a6f4076_0_0: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7: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8: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8: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7875e89f56_0_5: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875e89f56_0_5: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7875e89f56_0_10: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7875e89f56_0_10: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9a5d902579_3_3: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9a5d902579_3_3: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9a5d902579_3_12: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9a5d902579_3_12: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a02ae7ea8f_1_0: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a02ae7ea8f_1_0: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0: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0: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23"/>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3"/>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3"/>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buNone/>
              <a:defRPr b="0" i="0" sz="1100" u="none" cap="none" strike="noStrike">
                <a:solidFill>
                  <a:schemeClr val="dk1"/>
                </a:solidFill>
                <a:latin typeface="Arial"/>
                <a:ea typeface="Arial"/>
                <a:cs typeface="Arial"/>
                <a:sym typeface="Arial"/>
              </a:defRPr>
            </a:lvl1pPr>
            <a:lvl2pPr indent="0" lvl="1" marL="38100" marR="0" algn="l">
              <a:lnSpc>
                <a:spcPct val="104545"/>
              </a:lnSpc>
              <a:spcBef>
                <a:spcPts val="0"/>
              </a:spcBef>
              <a:buNone/>
              <a:defRPr b="0" i="0" sz="1100" u="none" cap="none" strike="noStrike">
                <a:solidFill>
                  <a:schemeClr val="dk1"/>
                </a:solidFill>
                <a:latin typeface="Arial"/>
                <a:ea typeface="Arial"/>
                <a:cs typeface="Arial"/>
                <a:sym typeface="Arial"/>
              </a:defRPr>
            </a:lvl2pPr>
            <a:lvl3pPr indent="0" lvl="2" marL="38100" marR="0" algn="l">
              <a:lnSpc>
                <a:spcPct val="104545"/>
              </a:lnSpc>
              <a:spcBef>
                <a:spcPts val="0"/>
              </a:spcBef>
              <a:buNone/>
              <a:defRPr b="0" i="0" sz="1100" u="none" cap="none" strike="noStrike">
                <a:solidFill>
                  <a:schemeClr val="dk1"/>
                </a:solidFill>
                <a:latin typeface="Arial"/>
                <a:ea typeface="Arial"/>
                <a:cs typeface="Arial"/>
                <a:sym typeface="Arial"/>
              </a:defRPr>
            </a:lvl3pPr>
            <a:lvl4pPr indent="0" lvl="3" marL="38100" marR="0" algn="l">
              <a:lnSpc>
                <a:spcPct val="104545"/>
              </a:lnSpc>
              <a:spcBef>
                <a:spcPts val="0"/>
              </a:spcBef>
              <a:buNone/>
              <a:defRPr b="0" i="0" sz="1100" u="none" cap="none" strike="noStrike">
                <a:solidFill>
                  <a:schemeClr val="dk1"/>
                </a:solidFill>
                <a:latin typeface="Arial"/>
                <a:ea typeface="Arial"/>
                <a:cs typeface="Arial"/>
                <a:sym typeface="Arial"/>
              </a:defRPr>
            </a:lvl4pPr>
            <a:lvl5pPr indent="0" lvl="4" marL="38100" marR="0" algn="l">
              <a:lnSpc>
                <a:spcPct val="104545"/>
              </a:lnSpc>
              <a:spcBef>
                <a:spcPts val="0"/>
              </a:spcBef>
              <a:buNone/>
              <a:defRPr b="0" i="0" sz="1100" u="none" cap="none" strike="noStrike">
                <a:solidFill>
                  <a:schemeClr val="dk1"/>
                </a:solidFill>
                <a:latin typeface="Arial"/>
                <a:ea typeface="Arial"/>
                <a:cs typeface="Arial"/>
                <a:sym typeface="Arial"/>
              </a:defRPr>
            </a:lvl5pPr>
            <a:lvl6pPr indent="0" lvl="5" marL="38100" marR="0" algn="l">
              <a:lnSpc>
                <a:spcPct val="104545"/>
              </a:lnSpc>
              <a:spcBef>
                <a:spcPts val="0"/>
              </a:spcBef>
              <a:buNone/>
              <a:defRPr b="0" i="0" sz="1100" u="none" cap="none" strike="noStrike">
                <a:solidFill>
                  <a:schemeClr val="dk1"/>
                </a:solidFill>
                <a:latin typeface="Arial"/>
                <a:ea typeface="Arial"/>
                <a:cs typeface="Arial"/>
                <a:sym typeface="Arial"/>
              </a:defRPr>
            </a:lvl6pPr>
            <a:lvl7pPr indent="0" lvl="6" marL="38100" marR="0" algn="l">
              <a:lnSpc>
                <a:spcPct val="104545"/>
              </a:lnSpc>
              <a:spcBef>
                <a:spcPts val="0"/>
              </a:spcBef>
              <a:buNone/>
              <a:defRPr b="0" i="0" sz="1100" u="none" cap="none" strike="noStrike">
                <a:solidFill>
                  <a:schemeClr val="dk1"/>
                </a:solidFill>
                <a:latin typeface="Arial"/>
                <a:ea typeface="Arial"/>
                <a:cs typeface="Arial"/>
                <a:sym typeface="Arial"/>
              </a:defRPr>
            </a:lvl7pPr>
            <a:lvl8pPr indent="0" lvl="7" marL="38100" marR="0" algn="l">
              <a:lnSpc>
                <a:spcPct val="104545"/>
              </a:lnSpc>
              <a:spcBef>
                <a:spcPts val="0"/>
              </a:spcBef>
              <a:buNone/>
              <a:defRPr b="0" i="0" sz="1100" u="none" cap="none" strike="noStrike">
                <a:solidFill>
                  <a:schemeClr val="dk1"/>
                </a:solidFill>
                <a:latin typeface="Arial"/>
                <a:ea typeface="Arial"/>
                <a:cs typeface="Arial"/>
                <a:sym typeface="Arial"/>
              </a:defRPr>
            </a:lvl8pPr>
            <a:lvl9pPr indent="0" lvl="8" marL="38100" marR="0" algn="l">
              <a:lnSpc>
                <a:spcPct val="104545"/>
              </a:lnSpc>
              <a:spcBef>
                <a:spcPts val="0"/>
              </a:spcBef>
              <a:buNone/>
              <a:defRPr b="0" i="0" sz="11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24"/>
          <p:cNvSpPr txBox="1"/>
          <p:nvPr>
            <p:ph type="title"/>
          </p:nvPr>
        </p:nvSpPr>
        <p:spPr>
          <a:xfrm>
            <a:off x="142747" y="391159"/>
            <a:ext cx="9772904" cy="391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body"/>
          </p:nvPr>
        </p:nvSpPr>
        <p:spPr>
          <a:xfrm>
            <a:off x="400811" y="1238757"/>
            <a:ext cx="9256776" cy="475932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0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24"/>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buNone/>
              <a:defRPr b="0" i="0" sz="1100">
                <a:solidFill>
                  <a:schemeClr val="dk1"/>
                </a:solidFill>
                <a:latin typeface="Arial"/>
                <a:ea typeface="Arial"/>
                <a:cs typeface="Arial"/>
                <a:sym typeface="Arial"/>
              </a:defRPr>
            </a:lvl1pPr>
            <a:lvl2pPr indent="0" lvl="1" marL="38100" marR="0" algn="l">
              <a:lnSpc>
                <a:spcPct val="104545"/>
              </a:lnSpc>
              <a:spcBef>
                <a:spcPts val="0"/>
              </a:spcBef>
              <a:buNone/>
              <a:defRPr b="0" i="0" sz="1100">
                <a:solidFill>
                  <a:schemeClr val="dk1"/>
                </a:solidFill>
                <a:latin typeface="Arial"/>
                <a:ea typeface="Arial"/>
                <a:cs typeface="Arial"/>
                <a:sym typeface="Arial"/>
              </a:defRPr>
            </a:lvl2pPr>
            <a:lvl3pPr indent="0" lvl="2" marL="38100" marR="0" algn="l">
              <a:lnSpc>
                <a:spcPct val="104545"/>
              </a:lnSpc>
              <a:spcBef>
                <a:spcPts val="0"/>
              </a:spcBef>
              <a:buNone/>
              <a:defRPr b="0" i="0" sz="1100">
                <a:solidFill>
                  <a:schemeClr val="dk1"/>
                </a:solidFill>
                <a:latin typeface="Arial"/>
                <a:ea typeface="Arial"/>
                <a:cs typeface="Arial"/>
                <a:sym typeface="Arial"/>
              </a:defRPr>
            </a:lvl3pPr>
            <a:lvl4pPr indent="0" lvl="3" marL="38100" marR="0" algn="l">
              <a:lnSpc>
                <a:spcPct val="104545"/>
              </a:lnSpc>
              <a:spcBef>
                <a:spcPts val="0"/>
              </a:spcBef>
              <a:buNone/>
              <a:defRPr b="0" i="0" sz="1100">
                <a:solidFill>
                  <a:schemeClr val="dk1"/>
                </a:solidFill>
                <a:latin typeface="Arial"/>
                <a:ea typeface="Arial"/>
                <a:cs typeface="Arial"/>
                <a:sym typeface="Arial"/>
              </a:defRPr>
            </a:lvl4pPr>
            <a:lvl5pPr indent="0" lvl="4" marL="38100" marR="0" algn="l">
              <a:lnSpc>
                <a:spcPct val="104545"/>
              </a:lnSpc>
              <a:spcBef>
                <a:spcPts val="0"/>
              </a:spcBef>
              <a:buNone/>
              <a:defRPr b="0" i="0" sz="1100">
                <a:solidFill>
                  <a:schemeClr val="dk1"/>
                </a:solidFill>
                <a:latin typeface="Arial"/>
                <a:ea typeface="Arial"/>
                <a:cs typeface="Arial"/>
                <a:sym typeface="Arial"/>
              </a:defRPr>
            </a:lvl5pPr>
            <a:lvl6pPr indent="0" lvl="5" marL="38100" marR="0" algn="l">
              <a:lnSpc>
                <a:spcPct val="104545"/>
              </a:lnSpc>
              <a:spcBef>
                <a:spcPts val="0"/>
              </a:spcBef>
              <a:buNone/>
              <a:defRPr b="0" i="0" sz="1100">
                <a:solidFill>
                  <a:schemeClr val="dk1"/>
                </a:solidFill>
                <a:latin typeface="Arial"/>
                <a:ea typeface="Arial"/>
                <a:cs typeface="Arial"/>
                <a:sym typeface="Arial"/>
              </a:defRPr>
            </a:lvl6pPr>
            <a:lvl7pPr indent="0" lvl="6" marL="38100" marR="0" algn="l">
              <a:lnSpc>
                <a:spcPct val="104545"/>
              </a:lnSpc>
              <a:spcBef>
                <a:spcPts val="0"/>
              </a:spcBef>
              <a:buNone/>
              <a:defRPr b="0" i="0" sz="1100">
                <a:solidFill>
                  <a:schemeClr val="dk1"/>
                </a:solidFill>
                <a:latin typeface="Arial"/>
                <a:ea typeface="Arial"/>
                <a:cs typeface="Arial"/>
                <a:sym typeface="Arial"/>
              </a:defRPr>
            </a:lvl7pPr>
            <a:lvl8pPr indent="0" lvl="7" marL="38100" marR="0" algn="l">
              <a:lnSpc>
                <a:spcPct val="104545"/>
              </a:lnSpc>
              <a:spcBef>
                <a:spcPts val="0"/>
              </a:spcBef>
              <a:buNone/>
              <a:defRPr b="0" i="0" sz="1100">
                <a:solidFill>
                  <a:schemeClr val="dk1"/>
                </a:solidFill>
                <a:latin typeface="Arial"/>
                <a:ea typeface="Arial"/>
                <a:cs typeface="Arial"/>
                <a:sym typeface="Arial"/>
              </a:defRPr>
            </a:lvl8pPr>
            <a:lvl9pPr indent="0" lvl="8" marL="38100" marR="0" algn="l">
              <a:lnSpc>
                <a:spcPct val="104545"/>
              </a:lnSpc>
              <a:spcBef>
                <a:spcPts val="0"/>
              </a:spcBef>
              <a:buNone/>
              <a:defRPr b="0" i="0" sz="110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sp>
        <p:nvSpPr>
          <p:cNvPr id="22" name="Google Shape;22;p25"/>
          <p:cNvSpPr txBox="1"/>
          <p:nvPr>
            <p:ph type="ctrTitle"/>
          </p:nvPr>
        </p:nvSpPr>
        <p:spPr>
          <a:xfrm>
            <a:off x="754380" y="2409444"/>
            <a:ext cx="8549640" cy="16322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5"/>
          <p:cNvSpPr txBox="1"/>
          <p:nvPr>
            <p:ph idx="1" type="subTitle"/>
          </p:nvPr>
        </p:nvSpPr>
        <p:spPr>
          <a:xfrm>
            <a:off x="1508760" y="4352544"/>
            <a:ext cx="7040880" cy="1943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buNone/>
              <a:defRPr b="0" i="0" sz="1100">
                <a:solidFill>
                  <a:schemeClr val="dk1"/>
                </a:solidFill>
                <a:latin typeface="Arial"/>
                <a:ea typeface="Arial"/>
                <a:cs typeface="Arial"/>
                <a:sym typeface="Arial"/>
              </a:defRPr>
            </a:lvl1pPr>
            <a:lvl2pPr indent="0" lvl="1" marL="38100" marR="0" algn="l">
              <a:lnSpc>
                <a:spcPct val="104545"/>
              </a:lnSpc>
              <a:spcBef>
                <a:spcPts val="0"/>
              </a:spcBef>
              <a:buNone/>
              <a:defRPr b="0" i="0" sz="1100">
                <a:solidFill>
                  <a:schemeClr val="dk1"/>
                </a:solidFill>
                <a:latin typeface="Arial"/>
                <a:ea typeface="Arial"/>
                <a:cs typeface="Arial"/>
                <a:sym typeface="Arial"/>
              </a:defRPr>
            </a:lvl2pPr>
            <a:lvl3pPr indent="0" lvl="2" marL="38100" marR="0" algn="l">
              <a:lnSpc>
                <a:spcPct val="104545"/>
              </a:lnSpc>
              <a:spcBef>
                <a:spcPts val="0"/>
              </a:spcBef>
              <a:buNone/>
              <a:defRPr b="0" i="0" sz="1100">
                <a:solidFill>
                  <a:schemeClr val="dk1"/>
                </a:solidFill>
                <a:latin typeface="Arial"/>
                <a:ea typeface="Arial"/>
                <a:cs typeface="Arial"/>
                <a:sym typeface="Arial"/>
              </a:defRPr>
            </a:lvl3pPr>
            <a:lvl4pPr indent="0" lvl="3" marL="38100" marR="0" algn="l">
              <a:lnSpc>
                <a:spcPct val="104545"/>
              </a:lnSpc>
              <a:spcBef>
                <a:spcPts val="0"/>
              </a:spcBef>
              <a:buNone/>
              <a:defRPr b="0" i="0" sz="1100">
                <a:solidFill>
                  <a:schemeClr val="dk1"/>
                </a:solidFill>
                <a:latin typeface="Arial"/>
                <a:ea typeface="Arial"/>
                <a:cs typeface="Arial"/>
                <a:sym typeface="Arial"/>
              </a:defRPr>
            </a:lvl4pPr>
            <a:lvl5pPr indent="0" lvl="4" marL="38100" marR="0" algn="l">
              <a:lnSpc>
                <a:spcPct val="104545"/>
              </a:lnSpc>
              <a:spcBef>
                <a:spcPts val="0"/>
              </a:spcBef>
              <a:buNone/>
              <a:defRPr b="0" i="0" sz="1100">
                <a:solidFill>
                  <a:schemeClr val="dk1"/>
                </a:solidFill>
                <a:latin typeface="Arial"/>
                <a:ea typeface="Arial"/>
                <a:cs typeface="Arial"/>
                <a:sym typeface="Arial"/>
              </a:defRPr>
            </a:lvl5pPr>
            <a:lvl6pPr indent="0" lvl="5" marL="38100" marR="0" algn="l">
              <a:lnSpc>
                <a:spcPct val="104545"/>
              </a:lnSpc>
              <a:spcBef>
                <a:spcPts val="0"/>
              </a:spcBef>
              <a:buNone/>
              <a:defRPr b="0" i="0" sz="1100">
                <a:solidFill>
                  <a:schemeClr val="dk1"/>
                </a:solidFill>
                <a:latin typeface="Arial"/>
                <a:ea typeface="Arial"/>
                <a:cs typeface="Arial"/>
                <a:sym typeface="Arial"/>
              </a:defRPr>
            </a:lvl6pPr>
            <a:lvl7pPr indent="0" lvl="6" marL="38100" marR="0" algn="l">
              <a:lnSpc>
                <a:spcPct val="104545"/>
              </a:lnSpc>
              <a:spcBef>
                <a:spcPts val="0"/>
              </a:spcBef>
              <a:buNone/>
              <a:defRPr b="0" i="0" sz="1100">
                <a:solidFill>
                  <a:schemeClr val="dk1"/>
                </a:solidFill>
                <a:latin typeface="Arial"/>
                <a:ea typeface="Arial"/>
                <a:cs typeface="Arial"/>
                <a:sym typeface="Arial"/>
              </a:defRPr>
            </a:lvl7pPr>
            <a:lvl8pPr indent="0" lvl="7" marL="38100" marR="0" algn="l">
              <a:lnSpc>
                <a:spcPct val="104545"/>
              </a:lnSpc>
              <a:spcBef>
                <a:spcPts val="0"/>
              </a:spcBef>
              <a:buNone/>
              <a:defRPr b="0" i="0" sz="1100">
                <a:solidFill>
                  <a:schemeClr val="dk1"/>
                </a:solidFill>
                <a:latin typeface="Arial"/>
                <a:ea typeface="Arial"/>
                <a:cs typeface="Arial"/>
                <a:sym typeface="Arial"/>
              </a:defRPr>
            </a:lvl8pPr>
            <a:lvl9pPr indent="0" lvl="8" marL="38100" marR="0" algn="l">
              <a:lnSpc>
                <a:spcPct val="104545"/>
              </a:lnSpc>
              <a:spcBef>
                <a:spcPts val="0"/>
              </a:spcBef>
              <a:buNone/>
              <a:defRPr b="0" i="0" sz="110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26"/>
          <p:cNvSpPr txBox="1"/>
          <p:nvPr>
            <p:ph type="title"/>
          </p:nvPr>
        </p:nvSpPr>
        <p:spPr>
          <a:xfrm>
            <a:off x="142747" y="391159"/>
            <a:ext cx="9772904" cy="391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6"/>
          <p:cNvSpPr txBox="1"/>
          <p:nvPr>
            <p:ph idx="1" type="body"/>
          </p:nvPr>
        </p:nvSpPr>
        <p:spPr>
          <a:xfrm>
            <a:off x="502920" y="1787652"/>
            <a:ext cx="4375404" cy="512978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26"/>
          <p:cNvSpPr txBox="1"/>
          <p:nvPr>
            <p:ph idx="2" type="body"/>
          </p:nvPr>
        </p:nvSpPr>
        <p:spPr>
          <a:xfrm>
            <a:off x="5180076" y="1787652"/>
            <a:ext cx="4375404" cy="512978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26"/>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6"/>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buNone/>
              <a:defRPr b="0" i="0" sz="1100">
                <a:solidFill>
                  <a:schemeClr val="dk1"/>
                </a:solidFill>
                <a:latin typeface="Arial"/>
                <a:ea typeface="Arial"/>
                <a:cs typeface="Arial"/>
                <a:sym typeface="Arial"/>
              </a:defRPr>
            </a:lvl1pPr>
            <a:lvl2pPr indent="0" lvl="1" marL="38100" marR="0" algn="l">
              <a:lnSpc>
                <a:spcPct val="104545"/>
              </a:lnSpc>
              <a:spcBef>
                <a:spcPts val="0"/>
              </a:spcBef>
              <a:buNone/>
              <a:defRPr b="0" i="0" sz="1100">
                <a:solidFill>
                  <a:schemeClr val="dk1"/>
                </a:solidFill>
                <a:latin typeface="Arial"/>
                <a:ea typeface="Arial"/>
                <a:cs typeface="Arial"/>
                <a:sym typeface="Arial"/>
              </a:defRPr>
            </a:lvl2pPr>
            <a:lvl3pPr indent="0" lvl="2" marL="38100" marR="0" algn="l">
              <a:lnSpc>
                <a:spcPct val="104545"/>
              </a:lnSpc>
              <a:spcBef>
                <a:spcPts val="0"/>
              </a:spcBef>
              <a:buNone/>
              <a:defRPr b="0" i="0" sz="1100">
                <a:solidFill>
                  <a:schemeClr val="dk1"/>
                </a:solidFill>
                <a:latin typeface="Arial"/>
                <a:ea typeface="Arial"/>
                <a:cs typeface="Arial"/>
                <a:sym typeface="Arial"/>
              </a:defRPr>
            </a:lvl3pPr>
            <a:lvl4pPr indent="0" lvl="3" marL="38100" marR="0" algn="l">
              <a:lnSpc>
                <a:spcPct val="104545"/>
              </a:lnSpc>
              <a:spcBef>
                <a:spcPts val="0"/>
              </a:spcBef>
              <a:buNone/>
              <a:defRPr b="0" i="0" sz="1100">
                <a:solidFill>
                  <a:schemeClr val="dk1"/>
                </a:solidFill>
                <a:latin typeface="Arial"/>
                <a:ea typeface="Arial"/>
                <a:cs typeface="Arial"/>
                <a:sym typeface="Arial"/>
              </a:defRPr>
            </a:lvl4pPr>
            <a:lvl5pPr indent="0" lvl="4" marL="38100" marR="0" algn="l">
              <a:lnSpc>
                <a:spcPct val="104545"/>
              </a:lnSpc>
              <a:spcBef>
                <a:spcPts val="0"/>
              </a:spcBef>
              <a:buNone/>
              <a:defRPr b="0" i="0" sz="1100">
                <a:solidFill>
                  <a:schemeClr val="dk1"/>
                </a:solidFill>
                <a:latin typeface="Arial"/>
                <a:ea typeface="Arial"/>
                <a:cs typeface="Arial"/>
                <a:sym typeface="Arial"/>
              </a:defRPr>
            </a:lvl5pPr>
            <a:lvl6pPr indent="0" lvl="5" marL="38100" marR="0" algn="l">
              <a:lnSpc>
                <a:spcPct val="104545"/>
              </a:lnSpc>
              <a:spcBef>
                <a:spcPts val="0"/>
              </a:spcBef>
              <a:buNone/>
              <a:defRPr b="0" i="0" sz="1100">
                <a:solidFill>
                  <a:schemeClr val="dk1"/>
                </a:solidFill>
                <a:latin typeface="Arial"/>
                <a:ea typeface="Arial"/>
                <a:cs typeface="Arial"/>
                <a:sym typeface="Arial"/>
              </a:defRPr>
            </a:lvl6pPr>
            <a:lvl7pPr indent="0" lvl="6" marL="38100" marR="0" algn="l">
              <a:lnSpc>
                <a:spcPct val="104545"/>
              </a:lnSpc>
              <a:spcBef>
                <a:spcPts val="0"/>
              </a:spcBef>
              <a:buNone/>
              <a:defRPr b="0" i="0" sz="1100">
                <a:solidFill>
                  <a:schemeClr val="dk1"/>
                </a:solidFill>
                <a:latin typeface="Arial"/>
                <a:ea typeface="Arial"/>
                <a:cs typeface="Arial"/>
                <a:sym typeface="Arial"/>
              </a:defRPr>
            </a:lvl7pPr>
            <a:lvl8pPr indent="0" lvl="7" marL="38100" marR="0" algn="l">
              <a:lnSpc>
                <a:spcPct val="104545"/>
              </a:lnSpc>
              <a:spcBef>
                <a:spcPts val="0"/>
              </a:spcBef>
              <a:buNone/>
              <a:defRPr b="0" i="0" sz="1100">
                <a:solidFill>
                  <a:schemeClr val="dk1"/>
                </a:solidFill>
                <a:latin typeface="Arial"/>
                <a:ea typeface="Arial"/>
                <a:cs typeface="Arial"/>
                <a:sym typeface="Arial"/>
              </a:defRPr>
            </a:lvl8pPr>
            <a:lvl9pPr indent="0" lvl="8" marL="38100" marR="0" algn="l">
              <a:lnSpc>
                <a:spcPct val="104545"/>
              </a:lnSpc>
              <a:spcBef>
                <a:spcPts val="0"/>
              </a:spcBef>
              <a:buNone/>
              <a:defRPr b="0" i="0" sz="110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27"/>
          <p:cNvSpPr txBox="1"/>
          <p:nvPr>
            <p:ph type="title"/>
          </p:nvPr>
        </p:nvSpPr>
        <p:spPr>
          <a:xfrm>
            <a:off x="142747" y="391159"/>
            <a:ext cx="9772904" cy="391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7"/>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7"/>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buNone/>
              <a:defRPr b="0" i="0" sz="1100">
                <a:solidFill>
                  <a:schemeClr val="dk1"/>
                </a:solidFill>
                <a:latin typeface="Arial"/>
                <a:ea typeface="Arial"/>
                <a:cs typeface="Arial"/>
                <a:sym typeface="Arial"/>
              </a:defRPr>
            </a:lvl1pPr>
            <a:lvl2pPr indent="0" lvl="1" marL="38100" marR="0" algn="l">
              <a:lnSpc>
                <a:spcPct val="104545"/>
              </a:lnSpc>
              <a:spcBef>
                <a:spcPts val="0"/>
              </a:spcBef>
              <a:buNone/>
              <a:defRPr b="0" i="0" sz="1100">
                <a:solidFill>
                  <a:schemeClr val="dk1"/>
                </a:solidFill>
                <a:latin typeface="Arial"/>
                <a:ea typeface="Arial"/>
                <a:cs typeface="Arial"/>
                <a:sym typeface="Arial"/>
              </a:defRPr>
            </a:lvl2pPr>
            <a:lvl3pPr indent="0" lvl="2" marL="38100" marR="0" algn="l">
              <a:lnSpc>
                <a:spcPct val="104545"/>
              </a:lnSpc>
              <a:spcBef>
                <a:spcPts val="0"/>
              </a:spcBef>
              <a:buNone/>
              <a:defRPr b="0" i="0" sz="1100">
                <a:solidFill>
                  <a:schemeClr val="dk1"/>
                </a:solidFill>
                <a:latin typeface="Arial"/>
                <a:ea typeface="Arial"/>
                <a:cs typeface="Arial"/>
                <a:sym typeface="Arial"/>
              </a:defRPr>
            </a:lvl3pPr>
            <a:lvl4pPr indent="0" lvl="3" marL="38100" marR="0" algn="l">
              <a:lnSpc>
                <a:spcPct val="104545"/>
              </a:lnSpc>
              <a:spcBef>
                <a:spcPts val="0"/>
              </a:spcBef>
              <a:buNone/>
              <a:defRPr b="0" i="0" sz="1100">
                <a:solidFill>
                  <a:schemeClr val="dk1"/>
                </a:solidFill>
                <a:latin typeface="Arial"/>
                <a:ea typeface="Arial"/>
                <a:cs typeface="Arial"/>
                <a:sym typeface="Arial"/>
              </a:defRPr>
            </a:lvl4pPr>
            <a:lvl5pPr indent="0" lvl="4" marL="38100" marR="0" algn="l">
              <a:lnSpc>
                <a:spcPct val="104545"/>
              </a:lnSpc>
              <a:spcBef>
                <a:spcPts val="0"/>
              </a:spcBef>
              <a:buNone/>
              <a:defRPr b="0" i="0" sz="1100">
                <a:solidFill>
                  <a:schemeClr val="dk1"/>
                </a:solidFill>
                <a:latin typeface="Arial"/>
                <a:ea typeface="Arial"/>
                <a:cs typeface="Arial"/>
                <a:sym typeface="Arial"/>
              </a:defRPr>
            </a:lvl5pPr>
            <a:lvl6pPr indent="0" lvl="5" marL="38100" marR="0" algn="l">
              <a:lnSpc>
                <a:spcPct val="104545"/>
              </a:lnSpc>
              <a:spcBef>
                <a:spcPts val="0"/>
              </a:spcBef>
              <a:buNone/>
              <a:defRPr b="0" i="0" sz="1100">
                <a:solidFill>
                  <a:schemeClr val="dk1"/>
                </a:solidFill>
                <a:latin typeface="Arial"/>
                <a:ea typeface="Arial"/>
                <a:cs typeface="Arial"/>
                <a:sym typeface="Arial"/>
              </a:defRPr>
            </a:lvl6pPr>
            <a:lvl7pPr indent="0" lvl="6" marL="38100" marR="0" algn="l">
              <a:lnSpc>
                <a:spcPct val="104545"/>
              </a:lnSpc>
              <a:spcBef>
                <a:spcPts val="0"/>
              </a:spcBef>
              <a:buNone/>
              <a:defRPr b="0" i="0" sz="1100">
                <a:solidFill>
                  <a:schemeClr val="dk1"/>
                </a:solidFill>
                <a:latin typeface="Arial"/>
                <a:ea typeface="Arial"/>
                <a:cs typeface="Arial"/>
                <a:sym typeface="Arial"/>
              </a:defRPr>
            </a:lvl7pPr>
            <a:lvl8pPr indent="0" lvl="7" marL="38100" marR="0" algn="l">
              <a:lnSpc>
                <a:spcPct val="104545"/>
              </a:lnSpc>
              <a:spcBef>
                <a:spcPts val="0"/>
              </a:spcBef>
              <a:buNone/>
              <a:defRPr b="0" i="0" sz="1100">
                <a:solidFill>
                  <a:schemeClr val="dk1"/>
                </a:solidFill>
                <a:latin typeface="Arial"/>
                <a:ea typeface="Arial"/>
                <a:cs typeface="Arial"/>
                <a:sym typeface="Arial"/>
              </a:defRPr>
            </a:lvl8pPr>
            <a:lvl9pPr indent="0" lvl="8" marL="38100" marR="0" algn="l">
              <a:lnSpc>
                <a:spcPct val="104545"/>
              </a:lnSpc>
              <a:spcBef>
                <a:spcPts val="0"/>
              </a:spcBef>
              <a:buNone/>
              <a:defRPr b="0" i="0" sz="110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142747" y="391159"/>
            <a:ext cx="9772904" cy="39115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2"/>
          <p:cNvSpPr txBox="1"/>
          <p:nvPr>
            <p:ph idx="1" type="body"/>
          </p:nvPr>
        </p:nvSpPr>
        <p:spPr>
          <a:xfrm>
            <a:off x="400811" y="1238757"/>
            <a:ext cx="9256776" cy="475932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0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22"/>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22"/>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22"/>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rtl="0" algn="l">
              <a:lnSpc>
                <a:spcPct val="104545"/>
              </a:lnSpc>
              <a:spcBef>
                <a:spcPts val="0"/>
              </a:spcBef>
              <a:buNone/>
              <a:defRPr b="0" i="0" sz="1100" u="none" cap="none" strike="noStrike">
                <a:solidFill>
                  <a:schemeClr val="dk1"/>
                </a:solidFill>
                <a:latin typeface="Arial"/>
                <a:ea typeface="Arial"/>
                <a:cs typeface="Arial"/>
                <a:sym typeface="Arial"/>
              </a:defRPr>
            </a:lvl1pPr>
            <a:lvl2pPr indent="0" lvl="1" marL="38100" marR="0" rtl="0" algn="l">
              <a:lnSpc>
                <a:spcPct val="104545"/>
              </a:lnSpc>
              <a:spcBef>
                <a:spcPts val="0"/>
              </a:spcBef>
              <a:buNone/>
              <a:defRPr b="0" i="0" sz="1100" u="none" cap="none" strike="noStrike">
                <a:solidFill>
                  <a:schemeClr val="dk1"/>
                </a:solidFill>
                <a:latin typeface="Arial"/>
                <a:ea typeface="Arial"/>
                <a:cs typeface="Arial"/>
                <a:sym typeface="Arial"/>
              </a:defRPr>
            </a:lvl2pPr>
            <a:lvl3pPr indent="0" lvl="2" marL="38100" marR="0" rtl="0" algn="l">
              <a:lnSpc>
                <a:spcPct val="104545"/>
              </a:lnSpc>
              <a:spcBef>
                <a:spcPts val="0"/>
              </a:spcBef>
              <a:buNone/>
              <a:defRPr b="0" i="0" sz="1100" u="none" cap="none" strike="noStrike">
                <a:solidFill>
                  <a:schemeClr val="dk1"/>
                </a:solidFill>
                <a:latin typeface="Arial"/>
                <a:ea typeface="Arial"/>
                <a:cs typeface="Arial"/>
                <a:sym typeface="Arial"/>
              </a:defRPr>
            </a:lvl3pPr>
            <a:lvl4pPr indent="0" lvl="3" marL="38100" marR="0" rtl="0" algn="l">
              <a:lnSpc>
                <a:spcPct val="104545"/>
              </a:lnSpc>
              <a:spcBef>
                <a:spcPts val="0"/>
              </a:spcBef>
              <a:buNone/>
              <a:defRPr b="0" i="0" sz="1100" u="none" cap="none" strike="noStrike">
                <a:solidFill>
                  <a:schemeClr val="dk1"/>
                </a:solidFill>
                <a:latin typeface="Arial"/>
                <a:ea typeface="Arial"/>
                <a:cs typeface="Arial"/>
                <a:sym typeface="Arial"/>
              </a:defRPr>
            </a:lvl4pPr>
            <a:lvl5pPr indent="0" lvl="4" marL="38100" marR="0" rtl="0" algn="l">
              <a:lnSpc>
                <a:spcPct val="104545"/>
              </a:lnSpc>
              <a:spcBef>
                <a:spcPts val="0"/>
              </a:spcBef>
              <a:buNone/>
              <a:defRPr b="0" i="0" sz="1100" u="none" cap="none" strike="noStrike">
                <a:solidFill>
                  <a:schemeClr val="dk1"/>
                </a:solidFill>
                <a:latin typeface="Arial"/>
                <a:ea typeface="Arial"/>
                <a:cs typeface="Arial"/>
                <a:sym typeface="Arial"/>
              </a:defRPr>
            </a:lvl5pPr>
            <a:lvl6pPr indent="0" lvl="5" marL="38100" marR="0" rtl="0" algn="l">
              <a:lnSpc>
                <a:spcPct val="104545"/>
              </a:lnSpc>
              <a:spcBef>
                <a:spcPts val="0"/>
              </a:spcBef>
              <a:buNone/>
              <a:defRPr b="0" i="0" sz="1100" u="none" cap="none" strike="noStrike">
                <a:solidFill>
                  <a:schemeClr val="dk1"/>
                </a:solidFill>
                <a:latin typeface="Arial"/>
                <a:ea typeface="Arial"/>
                <a:cs typeface="Arial"/>
                <a:sym typeface="Arial"/>
              </a:defRPr>
            </a:lvl6pPr>
            <a:lvl7pPr indent="0" lvl="6" marL="38100" marR="0" rtl="0" algn="l">
              <a:lnSpc>
                <a:spcPct val="104545"/>
              </a:lnSpc>
              <a:spcBef>
                <a:spcPts val="0"/>
              </a:spcBef>
              <a:buNone/>
              <a:defRPr b="0" i="0" sz="1100" u="none" cap="none" strike="noStrike">
                <a:solidFill>
                  <a:schemeClr val="dk1"/>
                </a:solidFill>
                <a:latin typeface="Arial"/>
                <a:ea typeface="Arial"/>
                <a:cs typeface="Arial"/>
                <a:sym typeface="Arial"/>
              </a:defRPr>
            </a:lvl7pPr>
            <a:lvl8pPr indent="0" lvl="7" marL="38100" marR="0" rtl="0" algn="l">
              <a:lnSpc>
                <a:spcPct val="104545"/>
              </a:lnSpc>
              <a:spcBef>
                <a:spcPts val="0"/>
              </a:spcBef>
              <a:buNone/>
              <a:defRPr b="0" i="0" sz="1100" u="none" cap="none" strike="noStrike">
                <a:solidFill>
                  <a:schemeClr val="dk1"/>
                </a:solidFill>
                <a:latin typeface="Arial"/>
                <a:ea typeface="Arial"/>
                <a:cs typeface="Arial"/>
                <a:sym typeface="Arial"/>
              </a:defRPr>
            </a:lvl8pPr>
            <a:lvl9pPr indent="0" lvl="8" marL="38100" marR="0" rtl="0" algn="l">
              <a:lnSpc>
                <a:spcPct val="104545"/>
              </a:lnSpc>
              <a:spcBef>
                <a:spcPts val="0"/>
              </a:spcBef>
              <a:buNone/>
              <a:defRPr b="0" i="0" sz="11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mailto:registrar@tc.columbia.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tc.columbia.edu/registrar/students/degree-information--degree-audit/how-to-file-for-a-masters-degree-or-advanced-certificat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hyperlink" Target="http://www.tc.columbia.edu/policylibrary/associate-provost-enrollment-services/degree-requiremen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 name="Shape 42"/>
        <p:cNvGrpSpPr/>
        <p:nvPr/>
      </p:nvGrpSpPr>
      <p:grpSpPr>
        <a:xfrm>
          <a:off x="0" y="0"/>
          <a:ext cx="0" cy="0"/>
          <a:chOff x="0" y="0"/>
          <a:chExt cx="0" cy="0"/>
        </a:xfrm>
      </p:grpSpPr>
      <p:pic>
        <p:nvPicPr>
          <p:cNvPr id="43" name="Google Shape;43;p1"/>
          <p:cNvPicPr preferRelativeResize="0"/>
          <p:nvPr/>
        </p:nvPicPr>
        <p:blipFill>
          <a:blip r:embed="rId3">
            <a:alphaModFix/>
          </a:blip>
          <a:stretch>
            <a:fillRect/>
          </a:stretch>
        </p:blipFill>
        <p:spPr>
          <a:xfrm>
            <a:off x="152400" y="169425"/>
            <a:ext cx="9753599" cy="7290766"/>
          </a:xfrm>
          <a:prstGeom prst="rect">
            <a:avLst/>
          </a:prstGeom>
          <a:noFill/>
          <a:ln>
            <a:noFill/>
          </a:ln>
        </p:spPr>
      </p:pic>
      <p:sp>
        <p:nvSpPr>
          <p:cNvPr id="44" name="Google Shape;44;p1"/>
          <p:cNvSpPr txBox="1"/>
          <p:nvPr/>
        </p:nvSpPr>
        <p:spPr>
          <a:xfrm>
            <a:off x="2515000" y="1006500"/>
            <a:ext cx="4937100" cy="7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300">
                <a:solidFill>
                  <a:srgbClr val="FFFFFF"/>
                </a:solidFill>
              </a:rPr>
              <a:t>DOCTORAL STUDENTS</a:t>
            </a:r>
            <a:endParaRPr sz="3300">
              <a:solidFill>
                <a:srgbClr val="FFFFFF"/>
              </a:solidFill>
            </a:endParaRPr>
          </a:p>
        </p:txBody>
      </p:sp>
      <p:sp>
        <p:nvSpPr>
          <p:cNvPr id="45" name="Google Shape;45;p1"/>
          <p:cNvSpPr txBox="1"/>
          <p:nvPr/>
        </p:nvSpPr>
        <p:spPr>
          <a:xfrm>
            <a:off x="2606400" y="5602850"/>
            <a:ext cx="4845600" cy="7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rgbClr val="FFFFFF"/>
                </a:solidFill>
              </a:rPr>
              <a:t>DEGREE AUDIT GUIDE</a:t>
            </a:r>
            <a:endParaRPr sz="32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5" name="Shape 125"/>
        <p:cNvGrpSpPr/>
        <p:nvPr/>
      </p:nvGrpSpPr>
      <p:grpSpPr>
        <a:xfrm>
          <a:off x="0" y="0"/>
          <a:ext cx="0" cy="0"/>
          <a:chOff x="0" y="0"/>
          <a:chExt cx="0" cy="0"/>
        </a:xfrm>
      </p:grpSpPr>
      <p:sp>
        <p:nvSpPr>
          <p:cNvPr id="126" name="Google Shape;126;p7"/>
          <p:cNvSpPr txBox="1"/>
          <p:nvPr/>
        </p:nvSpPr>
        <p:spPr>
          <a:xfrm>
            <a:off x="142747" y="140094"/>
            <a:ext cx="3449320" cy="26924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Prepare your Program Plan:</a:t>
            </a:r>
            <a:endParaRPr sz="1600">
              <a:latin typeface="Arial"/>
              <a:ea typeface="Arial"/>
              <a:cs typeface="Arial"/>
              <a:sym typeface="Arial"/>
            </a:endParaRPr>
          </a:p>
        </p:txBody>
      </p:sp>
      <p:sp>
        <p:nvSpPr>
          <p:cNvPr id="127" name="Google Shape;127;p7"/>
          <p:cNvSpPr txBox="1"/>
          <p:nvPr/>
        </p:nvSpPr>
        <p:spPr>
          <a:xfrm>
            <a:off x="353700" y="3713625"/>
            <a:ext cx="9184500" cy="2627100"/>
          </a:xfrm>
          <a:prstGeom prst="rect">
            <a:avLst/>
          </a:prstGeom>
          <a:noFill/>
          <a:ln>
            <a:noFill/>
          </a:ln>
        </p:spPr>
        <p:txBody>
          <a:bodyPr anchorCtr="0" anchor="t" bIns="0" lIns="0" spcFirstLastPara="1" rIns="0" wrap="square" tIns="135875">
            <a:spAutoFit/>
          </a:bodyPr>
          <a:lstStyle/>
          <a:p>
            <a:pPr indent="0" lvl="0" marL="12700" marR="0" rtl="0" algn="l">
              <a:lnSpc>
                <a:spcPct val="100000"/>
              </a:lnSpc>
              <a:spcBef>
                <a:spcPts val="0"/>
              </a:spcBef>
              <a:spcAft>
                <a:spcPts val="0"/>
              </a:spcAft>
              <a:buNone/>
            </a:pPr>
            <a:r>
              <a:rPr b="1" lang="en-US" sz="1600"/>
              <a:t>Location of the Program Plan begins in Section 1.2 (&lt;</a:t>
            </a:r>
            <a:r>
              <a:rPr b="1" i="1" lang="en-US" sz="1600"/>
              <a:t>Your Major’s Name&gt;</a:t>
            </a:r>
            <a:r>
              <a:rPr b="1" lang="en-US" sz="1600"/>
              <a:t>)</a:t>
            </a:r>
            <a:endParaRPr b="1" sz="1600"/>
          </a:p>
          <a:p>
            <a:pPr indent="0" lvl="0" marL="12700" marR="0" rtl="0" algn="l">
              <a:lnSpc>
                <a:spcPct val="100000"/>
              </a:lnSpc>
              <a:spcBef>
                <a:spcPts val="0"/>
              </a:spcBef>
              <a:spcAft>
                <a:spcPts val="0"/>
              </a:spcAft>
              <a:buNone/>
            </a:pPr>
            <a:r>
              <a:t/>
            </a:r>
            <a:endParaRPr b="1" sz="1600"/>
          </a:p>
          <a:p>
            <a:pPr indent="0" lvl="0" marL="12700" marR="0" rtl="0" algn="l">
              <a:lnSpc>
                <a:spcPct val="100000"/>
              </a:lnSpc>
              <a:spcBef>
                <a:spcPts val="0"/>
              </a:spcBef>
              <a:spcAft>
                <a:spcPts val="0"/>
              </a:spcAft>
              <a:buNone/>
            </a:pPr>
            <a:r>
              <a:rPr b="1" lang="en-US" sz="1600">
                <a:latin typeface="Arial"/>
                <a:ea typeface="Arial"/>
                <a:cs typeface="Arial"/>
                <a:sym typeface="Arial"/>
              </a:rPr>
              <a:t>How to Move Courses</a:t>
            </a:r>
            <a:endParaRPr sz="1600">
              <a:latin typeface="Arial"/>
              <a:ea typeface="Arial"/>
              <a:cs typeface="Arial"/>
              <a:sym typeface="Arial"/>
            </a:endParaRPr>
          </a:p>
          <a:p>
            <a:pPr indent="0" lvl="0" marL="12700" marR="5080" rtl="0" algn="l">
              <a:lnSpc>
                <a:spcPct val="101499"/>
              </a:lnSpc>
              <a:spcBef>
                <a:spcPts val="835"/>
              </a:spcBef>
              <a:spcAft>
                <a:spcPts val="0"/>
              </a:spcAft>
              <a:buNone/>
            </a:pPr>
            <a:r>
              <a:rPr lang="en-US"/>
              <a:t>Based </a:t>
            </a:r>
            <a:r>
              <a:rPr lang="en-US" sz="1400">
                <a:latin typeface="Arial"/>
                <a:ea typeface="Arial"/>
                <a:cs typeface="Arial"/>
                <a:sym typeface="Arial"/>
              </a:rPr>
              <a:t>on the structure of the major program, students will be able to move courses that they have taken into  requirement groups. The move course icon, which looks like a small anchor, appears next to requirement groups that allow for moving courses. Clicking on the anchor will open a panel in which you can move courses as needed.</a:t>
            </a:r>
            <a:endParaRPr sz="1400">
              <a:latin typeface="Arial"/>
              <a:ea typeface="Arial"/>
              <a:cs typeface="Arial"/>
              <a:sym typeface="Arial"/>
            </a:endParaRPr>
          </a:p>
          <a:p>
            <a:pPr indent="0" lvl="0" marL="12700" marR="5080" rtl="0" algn="l">
              <a:lnSpc>
                <a:spcPct val="101499"/>
              </a:lnSpc>
              <a:spcBef>
                <a:spcPts val="835"/>
              </a:spcBef>
              <a:spcAft>
                <a:spcPts val="0"/>
              </a:spcAft>
              <a:buNone/>
            </a:pPr>
            <a:r>
              <a:t/>
            </a:r>
            <a:endParaRPr/>
          </a:p>
          <a:p>
            <a:pPr indent="0" lvl="0" marL="12700" rtl="0" algn="l">
              <a:spcBef>
                <a:spcPts val="0"/>
              </a:spcBef>
              <a:spcAft>
                <a:spcPts val="0"/>
              </a:spcAft>
              <a:buClr>
                <a:schemeClr val="dk1"/>
              </a:buClr>
              <a:buFont typeface="Arial"/>
              <a:buNone/>
            </a:pPr>
            <a:r>
              <a:rPr b="1" lang="en-US" sz="1600"/>
              <a:t>NOTE: Names of specific sections in the Degree Audit/on the Program Plan may differ between programs. For example, not everyone may have the "Major Coursework" section. </a:t>
            </a:r>
            <a:endParaRPr b="1" sz="1600"/>
          </a:p>
          <a:p>
            <a:pPr indent="0" lvl="0" marL="12700" marR="5080" rtl="0" algn="l">
              <a:lnSpc>
                <a:spcPct val="101499"/>
              </a:lnSpc>
              <a:spcBef>
                <a:spcPts val="835"/>
              </a:spcBef>
              <a:spcAft>
                <a:spcPts val="0"/>
              </a:spcAft>
              <a:buNone/>
            </a:pPr>
            <a:r>
              <a:t/>
            </a:r>
            <a:endParaRPr/>
          </a:p>
        </p:txBody>
      </p:sp>
      <p:sp>
        <p:nvSpPr>
          <p:cNvPr id="128" name="Google Shape;128;p7"/>
          <p:cNvSpPr txBox="1"/>
          <p:nvPr/>
        </p:nvSpPr>
        <p:spPr>
          <a:xfrm>
            <a:off x="4956667" y="6989775"/>
            <a:ext cx="299400" cy="165600"/>
          </a:xfrm>
          <a:prstGeom prst="rect">
            <a:avLst/>
          </a:prstGeom>
          <a:noFill/>
          <a:ln>
            <a:noFill/>
          </a:ln>
        </p:spPr>
        <p:txBody>
          <a:bodyPr anchorCtr="0" anchor="t" bIns="0" lIns="0" spcFirstLastPara="1" rIns="0" wrap="square" tIns="0">
            <a:spAutoFit/>
          </a:bodyPr>
          <a:lstStyle/>
          <a:p>
            <a:pPr indent="0" lvl="0" marL="38100" marR="0" rtl="0" algn="l">
              <a:lnSpc>
                <a:spcPct val="104545"/>
              </a:lnSpc>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pic>
        <p:nvPicPr>
          <p:cNvPr id="129" name="Google Shape;129;p7"/>
          <p:cNvPicPr preferRelativeResize="0"/>
          <p:nvPr/>
        </p:nvPicPr>
        <p:blipFill rotWithShape="1">
          <a:blip r:embed="rId3">
            <a:alphaModFix/>
          </a:blip>
          <a:srcRect b="20149" l="20330" r="34640" t="31622"/>
          <a:stretch/>
        </p:blipFill>
        <p:spPr>
          <a:xfrm>
            <a:off x="1834076" y="693775"/>
            <a:ext cx="4540402" cy="2735400"/>
          </a:xfrm>
          <a:prstGeom prst="rect">
            <a:avLst/>
          </a:prstGeom>
          <a:noFill/>
          <a:ln>
            <a:noFill/>
          </a:ln>
        </p:spPr>
      </p:pic>
      <p:cxnSp>
        <p:nvCxnSpPr>
          <p:cNvPr id="130" name="Google Shape;130;p7"/>
          <p:cNvCxnSpPr/>
          <p:nvPr/>
        </p:nvCxnSpPr>
        <p:spPr>
          <a:xfrm flipH="1">
            <a:off x="6352075" y="2594525"/>
            <a:ext cx="961800" cy="447300"/>
          </a:xfrm>
          <a:prstGeom prst="straightConnector1">
            <a:avLst/>
          </a:prstGeom>
          <a:noFill/>
          <a:ln cap="flat" cmpd="sng" w="9525">
            <a:solidFill>
              <a:schemeClr val="dk2"/>
            </a:solidFill>
            <a:prstDash val="solid"/>
            <a:round/>
            <a:headEnd len="med" w="med" type="none"/>
            <a:tailEnd len="med" w="med" type="triangle"/>
          </a:ln>
        </p:spPr>
      </p:cxnSp>
      <p:cxnSp>
        <p:nvCxnSpPr>
          <p:cNvPr id="131" name="Google Shape;131;p7"/>
          <p:cNvCxnSpPr/>
          <p:nvPr/>
        </p:nvCxnSpPr>
        <p:spPr>
          <a:xfrm rot="10800000">
            <a:off x="6307375" y="2191925"/>
            <a:ext cx="1051200" cy="402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5" name="Shape 135"/>
        <p:cNvGrpSpPr/>
        <p:nvPr/>
      </p:nvGrpSpPr>
      <p:grpSpPr>
        <a:xfrm>
          <a:off x="0" y="0"/>
          <a:ext cx="0" cy="0"/>
          <a:chOff x="0" y="0"/>
          <a:chExt cx="0" cy="0"/>
        </a:xfrm>
      </p:grpSpPr>
      <p:sp>
        <p:nvSpPr>
          <p:cNvPr id="136" name="Google Shape;136;p8"/>
          <p:cNvSpPr txBox="1"/>
          <p:nvPr/>
        </p:nvSpPr>
        <p:spPr>
          <a:xfrm>
            <a:off x="357125" y="5894275"/>
            <a:ext cx="8963700" cy="1386300"/>
          </a:xfrm>
          <a:prstGeom prst="rect">
            <a:avLst/>
          </a:prstGeom>
          <a:noFill/>
          <a:ln>
            <a:noFill/>
          </a:ln>
        </p:spPr>
        <p:txBody>
          <a:bodyPr anchorCtr="0" anchor="t" bIns="0" lIns="0" spcFirstLastPara="1" rIns="0" wrap="square" tIns="12700">
            <a:spAutoFit/>
          </a:bodyPr>
          <a:lstStyle/>
          <a:p>
            <a:pPr indent="-228600" lvl="0" marL="266700"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Click the down arrow to reveal course options. </a:t>
            </a:r>
            <a:r>
              <a:rPr lang="en-US">
                <a:solidFill>
                  <a:schemeClr val="dk1"/>
                </a:solidFill>
              </a:rPr>
              <a:t>If a course does not appear in the list, it cannot be moved to  satisfy that requirement.</a:t>
            </a:r>
            <a:endParaRPr/>
          </a:p>
          <a:p>
            <a:pPr indent="-228600" lvl="0" marL="266700"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In consultation with your advisor, please place coursework you have taken in one of these four categories:  major courses, research courses, broad and basic courses, elective courses.</a:t>
            </a:r>
            <a:endParaRPr sz="1400">
              <a:latin typeface="Arial"/>
              <a:ea typeface="Arial"/>
              <a:cs typeface="Arial"/>
              <a:sym typeface="Arial"/>
            </a:endParaRPr>
          </a:p>
          <a:p>
            <a:pPr indent="-317500" lvl="0" marL="457200" marR="146685" rtl="0" algn="l">
              <a:lnSpc>
                <a:spcPct val="100000"/>
              </a:lnSpc>
              <a:spcBef>
                <a:spcPts val="10"/>
              </a:spcBef>
              <a:spcAft>
                <a:spcPts val="0"/>
              </a:spcAft>
              <a:buSzPts val="1400"/>
              <a:buFont typeface="Noto Sans Symbols"/>
              <a:buChar char="∙"/>
            </a:pPr>
            <a:r>
              <a:rPr b="1" lang="en-US"/>
              <a:t>N</a:t>
            </a:r>
            <a:r>
              <a:rPr b="1" lang="en-US" sz="1400"/>
              <a:t>ote</a:t>
            </a:r>
            <a:r>
              <a:rPr lang="en-US" sz="1400">
                <a:latin typeface="Arial"/>
                <a:ea typeface="Arial"/>
                <a:cs typeface="Arial"/>
                <a:sym typeface="Arial"/>
              </a:rPr>
              <a:t>: This is the default presentation of the Degree Audit. If your program director has made </a:t>
            </a:r>
            <a:r>
              <a:rPr lang="en-US"/>
              <a:t>your audit</a:t>
            </a:r>
            <a:r>
              <a:rPr lang="en-US" sz="1400">
                <a:latin typeface="Arial"/>
                <a:ea typeface="Arial"/>
                <a:cs typeface="Arial"/>
                <a:sym typeface="Arial"/>
              </a:rPr>
              <a:t> look different, please consult your </a:t>
            </a:r>
            <a:r>
              <a:rPr lang="en-US"/>
              <a:t>academic advisor </a:t>
            </a:r>
            <a:r>
              <a:rPr lang="en-US" sz="1400">
                <a:latin typeface="Arial"/>
                <a:ea typeface="Arial"/>
                <a:cs typeface="Arial"/>
                <a:sym typeface="Arial"/>
              </a:rPr>
              <a:t>for steps on</a:t>
            </a:r>
            <a:r>
              <a:rPr baseline="30000" lang="en-US" sz="1650">
                <a:latin typeface="Arial"/>
                <a:ea typeface="Arial"/>
                <a:cs typeface="Arial"/>
                <a:sym typeface="Arial"/>
              </a:rPr>
              <a:t> </a:t>
            </a:r>
            <a:r>
              <a:rPr lang="en-US" sz="1400">
                <a:latin typeface="Arial"/>
                <a:ea typeface="Arial"/>
                <a:cs typeface="Arial"/>
                <a:sym typeface="Arial"/>
              </a:rPr>
              <a:t>how to fill in your Program Plan.</a:t>
            </a:r>
            <a:endParaRPr sz="1400">
              <a:latin typeface="Arial"/>
              <a:ea typeface="Arial"/>
              <a:cs typeface="Arial"/>
              <a:sym typeface="Arial"/>
            </a:endParaRPr>
          </a:p>
        </p:txBody>
      </p:sp>
      <p:sp>
        <p:nvSpPr>
          <p:cNvPr id="137" name="Google Shape;137;p8"/>
          <p:cNvSpPr txBox="1"/>
          <p:nvPr/>
        </p:nvSpPr>
        <p:spPr>
          <a:xfrm>
            <a:off x="142747" y="132079"/>
            <a:ext cx="2423160" cy="26924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Move Courses (cont)</a:t>
            </a:r>
            <a:endParaRPr sz="1600">
              <a:latin typeface="Arial"/>
              <a:ea typeface="Arial"/>
              <a:cs typeface="Arial"/>
              <a:sym typeface="Arial"/>
            </a:endParaRPr>
          </a:p>
        </p:txBody>
      </p:sp>
      <p:sp>
        <p:nvSpPr>
          <p:cNvPr id="138" name="Google Shape;138;p8"/>
          <p:cNvSpPr/>
          <p:nvPr/>
        </p:nvSpPr>
        <p:spPr>
          <a:xfrm>
            <a:off x="155575" y="970788"/>
            <a:ext cx="8724900" cy="475755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9" name="Google Shape;139;p8"/>
          <p:cNvSpPr txBox="1"/>
          <p:nvPr/>
        </p:nvSpPr>
        <p:spPr>
          <a:xfrm>
            <a:off x="4955550" y="7446500"/>
            <a:ext cx="356400" cy="166200"/>
          </a:xfrm>
          <a:prstGeom prst="rect">
            <a:avLst/>
          </a:prstGeom>
          <a:noFill/>
          <a:ln>
            <a:noFill/>
          </a:ln>
        </p:spPr>
        <p:txBody>
          <a:bodyPr anchorCtr="0" anchor="t" bIns="0" lIns="0" spcFirstLastPara="1" rIns="0" wrap="square" tIns="0">
            <a:noAutofit/>
          </a:bodyPr>
          <a:lstStyle/>
          <a:p>
            <a:pPr indent="0" lvl="0" marL="38100" marR="0" rtl="0" algn="l">
              <a:lnSpc>
                <a:spcPct val="104545"/>
              </a:lnSpc>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3" name="Shape 143"/>
        <p:cNvGrpSpPr/>
        <p:nvPr/>
      </p:nvGrpSpPr>
      <p:grpSpPr>
        <a:xfrm>
          <a:off x="0" y="0"/>
          <a:ext cx="0" cy="0"/>
          <a:chOff x="0" y="0"/>
          <a:chExt cx="0" cy="0"/>
        </a:xfrm>
      </p:grpSpPr>
      <p:sp>
        <p:nvSpPr>
          <p:cNvPr id="144" name="Google Shape;144;p9"/>
          <p:cNvSpPr txBox="1"/>
          <p:nvPr/>
        </p:nvSpPr>
        <p:spPr>
          <a:xfrm>
            <a:off x="4774259" y="6876200"/>
            <a:ext cx="414900" cy="272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a:t>12</a:t>
            </a:r>
            <a:endParaRPr>
              <a:latin typeface="Arial"/>
              <a:ea typeface="Arial"/>
              <a:cs typeface="Arial"/>
              <a:sym typeface="Arial"/>
            </a:endParaRPr>
          </a:p>
        </p:txBody>
      </p:sp>
      <p:sp>
        <p:nvSpPr>
          <p:cNvPr id="145" name="Google Shape;145;p9"/>
          <p:cNvSpPr txBox="1"/>
          <p:nvPr/>
        </p:nvSpPr>
        <p:spPr>
          <a:xfrm>
            <a:off x="371347" y="133603"/>
            <a:ext cx="9138920" cy="455930"/>
          </a:xfrm>
          <a:prstGeom prst="rect">
            <a:avLst/>
          </a:prstGeom>
          <a:noFill/>
          <a:ln>
            <a:noFill/>
          </a:ln>
        </p:spPr>
        <p:txBody>
          <a:bodyPr anchorCtr="0" anchor="t" bIns="0" lIns="0" spcFirstLastPara="1" rIns="0" wrap="square" tIns="10150">
            <a:spAutoFit/>
          </a:bodyPr>
          <a:lstStyle/>
          <a:p>
            <a:pPr indent="0" lvl="0" marL="12700" marR="5080" rtl="0" algn="l">
              <a:lnSpc>
                <a:spcPct val="101400"/>
              </a:lnSpc>
              <a:spcBef>
                <a:spcPts val="0"/>
              </a:spcBef>
              <a:spcAft>
                <a:spcPts val="0"/>
              </a:spcAft>
              <a:buNone/>
            </a:pPr>
            <a:r>
              <a:t/>
            </a:r>
            <a:endParaRPr sz="1400">
              <a:latin typeface="Arial"/>
              <a:ea typeface="Arial"/>
              <a:cs typeface="Arial"/>
              <a:sym typeface="Arial"/>
            </a:endParaRPr>
          </a:p>
        </p:txBody>
      </p:sp>
      <p:sp>
        <p:nvSpPr>
          <p:cNvPr id="146" name="Google Shape;146;p9"/>
          <p:cNvSpPr txBox="1"/>
          <p:nvPr/>
        </p:nvSpPr>
        <p:spPr>
          <a:xfrm>
            <a:off x="307340" y="2400357"/>
            <a:ext cx="9443700" cy="1622400"/>
          </a:xfrm>
          <a:prstGeom prst="rect">
            <a:avLst/>
          </a:prstGeom>
          <a:noFill/>
          <a:ln>
            <a:noFill/>
          </a:ln>
        </p:spPr>
        <p:txBody>
          <a:bodyPr anchorCtr="0" anchor="t" bIns="0" lIns="0" spcFirstLastPara="1" rIns="0" wrap="square" tIns="13325">
            <a:spAutoFit/>
          </a:bodyPr>
          <a:lstStyle/>
          <a:p>
            <a:pPr indent="-229234" lvl="0" marL="244475"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Click on the course you would like to move to the requirement. This will collapse the dropdown menu and only display the selected course. </a:t>
            </a:r>
            <a:endParaRPr sz="1400">
              <a:latin typeface="Arial"/>
              <a:ea typeface="Arial"/>
              <a:cs typeface="Arial"/>
              <a:sym typeface="Arial"/>
            </a:endParaRPr>
          </a:p>
          <a:p>
            <a:pPr indent="-229234" lvl="0" marL="244475"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Click on Move Course to complete the move. This will rerun the audit to reflect your move.</a:t>
            </a:r>
            <a:endParaRPr sz="1400">
              <a:latin typeface="Arial"/>
              <a:ea typeface="Arial"/>
              <a:cs typeface="Arial"/>
              <a:sym typeface="Arial"/>
            </a:endParaRPr>
          </a:p>
          <a:p>
            <a:pPr indent="-228600" lvl="0" marL="241300" marR="0" rtl="0" algn="l">
              <a:lnSpc>
                <a:spcPct val="100000"/>
              </a:lnSpc>
              <a:spcBef>
                <a:spcPts val="655"/>
              </a:spcBef>
              <a:spcAft>
                <a:spcPts val="0"/>
              </a:spcAft>
              <a:buSzPts val="1400"/>
              <a:buFont typeface="Noto Sans Symbols"/>
              <a:buChar char="∙"/>
            </a:pPr>
            <a:r>
              <a:rPr lang="en-US" sz="1400">
                <a:latin typeface="Arial"/>
                <a:ea typeface="Arial"/>
                <a:cs typeface="Arial"/>
                <a:sym typeface="Arial"/>
              </a:rPr>
              <a:t>To cancel a move, just click on the x in the top right next to the tour button.</a:t>
            </a:r>
            <a:endParaRPr sz="1600">
              <a:latin typeface="Arial"/>
              <a:ea typeface="Arial"/>
              <a:cs typeface="Arial"/>
              <a:sym typeface="Arial"/>
            </a:endParaRPr>
          </a:p>
          <a:p>
            <a:pPr indent="-228600" lvl="0" marL="241300" marR="5080" rtl="0" algn="l">
              <a:lnSpc>
                <a:spcPct val="101400"/>
              </a:lnSpc>
              <a:spcBef>
                <a:spcPts val="0"/>
              </a:spcBef>
              <a:spcAft>
                <a:spcPts val="0"/>
              </a:spcAft>
              <a:buSzPts val="1400"/>
              <a:buFont typeface="Noto Sans Symbols"/>
              <a:buChar char="∙"/>
            </a:pPr>
            <a:r>
              <a:rPr lang="en-US" sz="1400">
                <a:latin typeface="Arial"/>
                <a:ea typeface="Arial"/>
                <a:cs typeface="Arial"/>
                <a:sym typeface="Arial"/>
              </a:rPr>
              <a:t>Your moved course will look as follows with an anchor: </a:t>
            </a:r>
            <a:r>
              <a:rPr lang="en-US" sz="1300">
                <a:latin typeface="Arial"/>
                <a:ea typeface="Arial"/>
                <a:cs typeface="Arial"/>
                <a:sym typeface="Arial"/>
              </a:rPr>
              <a:t>To lock your class in, click the anchor once to turn it into a pin. This will  allow your advisor and ODS to view your change. Leaving it as an anchor will only allow you to see that change.</a:t>
            </a:r>
            <a:endParaRPr sz="1300"/>
          </a:p>
          <a:p>
            <a:pPr indent="-311150" lvl="0" marL="457200" marR="5080" rtl="0" algn="l">
              <a:lnSpc>
                <a:spcPct val="101400"/>
              </a:lnSpc>
              <a:spcBef>
                <a:spcPts val="0"/>
              </a:spcBef>
              <a:spcAft>
                <a:spcPts val="0"/>
              </a:spcAft>
              <a:buSzPts val="1300"/>
              <a:buChar char="∙"/>
            </a:pPr>
            <a:r>
              <a:rPr b="1" lang="en-US" sz="1300"/>
              <a:t>Note: </a:t>
            </a:r>
            <a:r>
              <a:rPr lang="en-US" sz="1300"/>
              <a:t>If the moved course already has a pin after you move it, you do not need to do anything. </a:t>
            </a:r>
            <a:endParaRPr sz="1300"/>
          </a:p>
        </p:txBody>
      </p:sp>
      <p:sp>
        <p:nvSpPr>
          <p:cNvPr id="147" name="Google Shape;147;p9"/>
          <p:cNvSpPr/>
          <p:nvPr/>
        </p:nvSpPr>
        <p:spPr>
          <a:xfrm>
            <a:off x="745763" y="360604"/>
            <a:ext cx="8390100" cy="1879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 name="Google Shape;148;p9"/>
          <p:cNvSpPr/>
          <p:nvPr/>
        </p:nvSpPr>
        <p:spPr>
          <a:xfrm>
            <a:off x="1624950" y="4482838"/>
            <a:ext cx="6808500" cy="2011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a:p>
        </p:txBody>
      </p:sp>
      <p:sp>
        <p:nvSpPr>
          <p:cNvPr id="149" name="Google Shape;149;p9"/>
          <p:cNvSpPr/>
          <p:nvPr/>
        </p:nvSpPr>
        <p:spPr>
          <a:xfrm>
            <a:off x="1968250" y="4361500"/>
            <a:ext cx="3288000" cy="193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a81a6f4076_0_0"/>
          <p:cNvSpPr txBox="1"/>
          <p:nvPr/>
        </p:nvSpPr>
        <p:spPr>
          <a:xfrm>
            <a:off x="0" y="0"/>
            <a:ext cx="9524100" cy="10824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rPr b="1" lang="en-US" sz="1800">
                <a:solidFill>
                  <a:schemeClr val="dk1"/>
                </a:solidFill>
              </a:rPr>
              <a:t>Removing Moved Courses</a:t>
            </a:r>
            <a:endParaRPr b="1" sz="1800">
              <a:solidFill>
                <a:schemeClr val="dk1"/>
              </a:solidFill>
            </a:endParaRPr>
          </a:p>
          <a:p>
            <a:pPr indent="0" lvl="0" marL="12700" rtl="0" algn="l">
              <a:spcBef>
                <a:spcPts val="0"/>
              </a:spcBef>
              <a:spcAft>
                <a:spcPts val="0"/>
              </a:spcAft>
              <a:buNone/>
            </a:pPr>
            <a:r>
              <a:t/>
            </a:r>
            <a:endParaRPr b="1" sz="1600">
              <a:solidFill>
                <a:schemeClr val="dk1"/>
              </a:solidFill>
            </a:endParaRPr>
          </a:p>
          <a:p>
            <a:pPr indent="-229234" lvl="0" marL="244475" rtl="0" algn="l">
              <a:spcBef>
                <a:spcPts val="0"/>
              </a:spcBef>
              <a:spcAft>
                <a:spcPts val="0"/>
              </a:spcAft>
              <a:buClr>
                <a:schemeClr val="dk1"/>
              </a:buClr>
              <a:buSzPts val="1400"/>
              <a:buFont typeface="Noto Sans Symbols"/>
              <a:buChar char="∙"/>
            </a:pPr>
            <a:r>
              <a:rPr lang="en-US">
                <a:solidFill>
                  <a:schemeClr val="dk1"/>
                </a:solidFill>
              </a:rPr>
              <a:t>To remove a moved course that was incorrectly placed, click the pin to the left of the course name.</a:t>
            </a:r>
            <a:endParaRPr>
              <a:solidFill>
                <a:schemeClr val="dk1"/>
              </a:solidFill>
            </a:endParaRPr>
          </a:p>
          <a:p>
            <a:pPr indent="0" lvl="0" marL="12700" rtl="0" algn="l">
              <a:spcBef>
                <a:spcPts val="0"/>
              </a:spcBef>
              <a:spcAft>
                <a:spcPts val="0"/>
              </a:spcAft>
              <a:buNone/>
            </a:pPr>
            <a:r>
              <a:t/>
            </a:r>
            <a:endParaRPr/>
          </a:p>
        </p:txBody>
      </p:sp>
      <p:sp>
        <p:nvSpPr>
          <p:cNvPr id="155" name="Google Shape;155;ga81a6f4076_0_0"/>
          <p:cNvSpPr txBox="1"/>
          <p:nvPr/>
        </p:nvSpPr>
        <p:spPr>
          <a:xfrm>
            <a:off x="4790533" y="6957675"/>
            <a:ext cx="398700" cy="190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b="0" i="0" lang="en-US" u="none" cap="none" strike="noStrike">
                <a:solidFill>
                  <a:srgbClr val="000000"/>
                </a:solidFill>
                <a:latin typeface="Arial"/>
                <a:ea typeface="Arial"/>
                <a:cs typeface="Arial"/>
                <a:sym typeface="Arial"/>
              </a:rPr>
              <a:t>1</a:t>
            </a:r>
            <a:r>
              <a:rPr lang="en-US"/>
              <a:t>3</a:t>
            </a:r>
            <a:endParaRPr b="0" i="0" u="none" cap="none" strike="noStrike">
              <a:solidFill>
                <a:srgbClr val="000000"/>
              </a:solidFill>
              <a:latin typeface="Arial"/>
              <a:ea typeface="Arial"/>
              <a:cs typeface="Arial"/>
              <a:sym typeface="Arial"/>
            </a:endParaRPr>
          </a:p>
        </p:txBody>
      </p:sp>
      <p:pic>
        <p:nvPicPr>
          <p:cNvPr id="156" name="Google Shape;156;ga81a6f4076_0_0"/>
          <p:cNvPicPr preferRelativeResize="0"/>
          <p:nvPr/>
        </p:nvPicPr>
        <p:blipFill>
          <a:blip r:embed="rId3">
            <a:alphaModFix/>
          </a:blip>
          <a:stretch>
            <a:fillRect/>
          </a:stretch>
        </p:blipFill>
        <p:spPr>
          <a:xfrm>
            <a:off x="594850" y="1508600"/>
            <a:ext cx="8334375" cy="1866900"/>
          </a:xfrm>
          <a:prstGeom prst="rect">
            <a:avLst/>
          </a:prstGeom>
          <a:noFill/>
          <a:ln>
            <a:noFill/>
          </a:ln>
        </p:spPr>
      </p:pic>
      <p:sp>
        <p:nvSpPr>
          <p:cNvPr id="157" name="Google Shape;157;ga81a6f4076_0_0"/>
          <p:cNvSpPr txBox="1"/>
          <p:nvPr/>
        </p:nvSpPr>
        <p:spPr>
          <a:xfrm>
            <a:off x="55125" y="3298650"/>
            <a:ext cx="9524100" cy="435600"/>
          </a:xfrm>
          <a:prstGeom prst="rect">
            <a:avLst/>
          </a:prstGeom>
          <a:noFill/>
          <a:ln>
            <a:noFill/>
          </a:ln>
        </p:spPr>
        <p:txBody>
          <a:bodyPr anchorCtr="0" anchor="t" bIns="91425" lIns="91425" spcFirstLastPara="1" rIns="91425" wrap="square" tIns="91425">
            <a:noAutofit/>
          </a:bodyPr>
          <a:lstStyle/>
          <a:p>
            <a:pPr indent="-229234" lvl="0" marL="244475" rtl="0" algn="l">
              <a:spcBef>
                <a:spcPts val="0"/>
              </a:spcBef>
              <a:spcAft>
                <a:spcPts val="0"/>
              </a:spcAft>
              <a:buClr>
                <a:schemeClr val="dk1"/>
              </a:buClr>
              <a:buSzPts val="1400"/>
              <a:buFont typeface="Noto Sans Symbols"/>
              <a:buChar char="∙"/>
            </a:pPr>
            <a:r>
              <a:rPr lang="en-US">
                <a:solidFill>
                  <a:schemeClr val="dk1"/>
                </a:solidFill>
              </a:rPr>
              <a:t>This will turn the pin into a circle.</a:t>
            </a:r>
            <a:endParaRPr/>
          </a:p>
        </p:txBody>
      </p:sp>
      <p:cxnSp>
        <p:nvCxnSpPr>
          <p:cNvPr id="158" name="Google Shape;158;ga81a6f4076_0_0"/>
          <p:cNvCxnSpPr/>
          <p:nvPr/>
        </p:nvCxnSpPr>
        <p:spPr>
          <a:xfrm flipH="1" rot="10800000">
            <a:off x="748325" y="2602075"/>
            <a:ext cx="1173600" cy="289200"/>
          </a:xfrm>
          <a:prstGeom prst="straightConnector1">
            <a:avLst/>
          </a:prstGeom>
          <a:noFill/>
          <a:ln cap="flat" cmpd="sng" w="9525">
            <a:solidFill>
              <a:schemeClr val="dk2"/>
            </a:solidFill>
            <a:prstDash val="solid"/>
            <a:round/>
            <a:headEnd len="med" w="med" type="none"/>
            <a:tailEnd len="med" w="med" type="triangle"/>
          </a:ln>
        </p:spPr>
      </p:cxnSp>
      <p:sp>
        <p:nvSpPr>
          <p:cNvPr id="159" name="Google Shape;159;ga81a6f4076_0_0"/>
          <p:cNvSpPr txBox="1"/>
          <p:nvPr/>
        </p:nvSpPr>
        <p:spPr>
          <a:xfrm>
            <a:off x="267150" y="5579650"/>
            <a:ext cx="9524100" cy="976500"/>
          </a:xfrm>
          <a:prstGeom prst="rect">
            <a:avLst/>
          </a:prstGeom>
          <a:noFill/>
          <a:ln>
            <a:noFill/>
          </a:ln>
        </p:spPr>
        <p:txBody>
          <a:bodyPr anchorCtr="0" anchor="t" bIns="91425" lIns="91425" spcFirstLastPara="1" rIns="91425" wrap="square" tIns="91425">
            <a:noAutofit/>
          </a:bodyPr>
          <a:lstStyle/>
          <a:p>
            <a:pPr indent="-228600" lvl="0" marL="241300" rtl="0" algn="l">
              <a:spcBef>
                <a:spcPts val="655"/>
              </a:spcBef>
              <a:spcAft>
                <a:spcPts val="0"/>
              </a:spcAft>
              <a:buClr>
                <a:schemeClr val="dk1"/>
              </a:buClr>
              <a:buSzPts val="1400"/>
              <a:buFont typeface="Noto Sans Symbols"/>
              <a:buChar char="∙"/>
            </a:pPr>
            <a:r>
              <a:rPr lang="en-US">
                <a:solidFill>
                  <a:schemeClr val="dk1"/>
                </a:solidFill>
              </a:rPr>
              <a:t>Then click the Rerun button at the top to refresh your screen and each course that had its pin removed will go back to the Unapplied section at the bottom of the audit.</a:t>
            </a:r>
            <a:endParaRPr sz="1600">
              <a:solidFill>
                <a:schemeClr val="dk1"/>
              </a:solidFill>
            </a:endParaRPr>
          </a:p>
          <a:p>
            <a:pPr indent="-228600" lvl="0" marL="241300" marR="5080" rtl="0" algn="l">
              <a:lnSpc>
                <a:spcPct val="101400"/>
              </a:lnSpc>
              <a:spcBef>
                <a:spcPts val="0"/>
              </a:spcBef>
              <a:spcAft>
                <a:spcPts val="0"/>
              </a:spcAft>
              <a:buClr>
                <a:schemeClr val="dk1"/>
              </a:buClr>
              <a:buSzPts val="1400"/>
              <a:buFont typeface="Noto Sans Symbols"/>
              <a:buChar char="∙"/>
            </a:pPr>
            <a:r>
              <a:rPr lang="en-US">
                <a:solidFill>
                  <a:schemeClr val="dk1"/>
                </a:solidFill>
              </a:rPr>
              <a:t>You may now use the Move Course function to move that course to another section.</a:t>
            </a:r>
            <a:endParaRPr b="1" sz="1600">
              <a:solidFill>
                <a:schemeClr val="dk1"/>
              </a:solidFill>
            </a:endParaRPr>
          </a:p>
          <a:p>
            <a:pPr indent="0" lvl="0" marL="12700" rtl="0" algn="l">
              <a:spcBef>
                <a:spcPts val="0"/>
              </a:spcBef>
              <a:spcAft>
                <a:spcPts val="0"/>
              </a:spcAft>
              <a:buNone/>
            </a:pPr>
            <a:r>
              <a:t/>
            </a:r>
            <a:endParaRPr/>
          </a:p>
        </p:txBody>
      </p:sp>
      <p:pic>
        <p:nvPicPr>
          <p:cNvPr id="160" name="Google Shape;160;ga81a6f4076_0_0"/>
          <p:cNvPicPr preferRelativeResize="0"/>
          <p:nvPr/>
        </p:nvPicPr>
        <p:blipFill>
          <a:blip r:embed="rId4">
            <a:alphaModFix/>
          </a:blip>
          <a:stretch>
            <a:fillRect/>
          </a:stretch>
        </p:blipFill>
        <p:spPr>
          <a:xfrm>
            <a:off x="1139800" y="3801700"/>
            <a:ext cx="7244488" cy="1540600"/>
          </a:xfrm>
          <a:prstGeom prst="rect">
            <a:avLst/>
          </a:prstGeom>
          <a:noFill/>
          <a:ln>
            <a:noFill/>
          </a:ln>
        </p:spPr>
      </p:pic>
      <p:cxnSp>
        <p:nvCxnSpPr>
          <p:cNvPr id="161" name="Google Shape;161;ga81a6f4076_0_0"/>
          <p:cNvCxnSpPr/>
          <p:nvPr/>
        </p:nvCxnSpPr>
        <p:spPr>
          <a:xfrm flipH="1" rot="10800000">
            <a:off x="1394600" y="4779175"/>
            <a:ext cx="510300" cy="425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5" name="Shape 165"/>
        <p:cNvGrpSpPr/>
        <p:nvPr/>
      </p:nvGrpSpPr>
      <p:grpSpPr>
        <a:xfrm>
          <a:off x="0" y="0"/>
          <a:ext cx="0" cy="0"/>
          <a:chOff x="0" y="0"/>
          <a:chExt cx="0" cy="0"/>
        </a:xfrm>
      </p:grpSpPr>
      <p:sp>
        <p:nvSpPr>
          <p:cNvPr id="166" name="Google Shape;166;p13"/>
          <p:cNvSpPr txBox="1"/>
          <p:nvPr/>
        </p:nvSpPr>
        <p:spPr>
          <a:xfrm>
            <a:off x="142750" y="154425"/>
            <a:ext cx="9340800" cy="27603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800">
                <a:latin typeface="Arial"/>
                <a:ea typeface="Arial"/>
                <a:cs typeface="Arial"/>
                <a:sym typeface="Arial"/>
              </a:rPr>
              <a:t>Course Planning</a:t>
            </a:r>
            <a:endParaRPr b="1" sz="1800">
              <a:latin typeface="Arial"/>
              <a:ea typeface="Arial"/>
              <a:cs typeface="Arial"/>
              <a:sym typeface="Arial"/>
            </a:endParaRPr>
          </a:p>
          <a:p>
            <a:pPr indent="0" lvl="0" marL="12700" marR="0" rtl="0" algn="l">
              <a:lnSpc>
                <a:spcPct val="100000"/>
              </a:lnSpc>
              <a:spcBef>
                <a:spcPts val="0"/>
              </a:spcBef>
              <a:spcAft>
                <a:spcPts val="0"/>
              </a:spcAft>
              <a:buNone/>
            </a:pPr>
            <a:r>
              <a:t/>
            </a:r>
            <a:endParaRPr b="1" sz="1600"/>
          </a:p>
          <a:p>
            <a:pPr indent="0" lvl="0" marL="12700" marR="0" rtl="0" algn="l">
              <a:lnSpc>
                <a:spcPct val="100000"/>
              </a:lnSpc>
              <a:spcBef>
                <a:spcPts val="0"/>
              </a:spcBef>
              <a:spcAft>
                <a:spcPts val="0"/>
              </a:spcAft>
              <a:buNone/>
            </a:pPr>
            <a:r>
              <a:rPr b="1" lang="en-US" sz="1600"/>
              <a:t>NOTE: This function should only be used by Ed.D./Ed.D. CTAS students.</a:t>
            </a:r>
            <a:endParaRPr b="1" sz="1600"/>
          </a:p>
          <a:p>
            <a:pPr indent="0" lvl="0" marL="12700" marR="0" rtl="0" algn="l">
              <a:lnSpc>
                <a:spcPct val="100000"/>
              </a:lnSpc>
              <a:spcBef>
                <a:spcPts val="0"/>
              </a:spcBef>
              <a:spcAft>
                <a:spcPts val="0"/>
              </a:spcAft>
              <a:buNone/>
            </a:pPr>
            <a:r>
              <a:t/>
            </a:r>
            <a:endParaRPr b="1" sz="1600"/>
          </a:p>
          <a:p>
            <a:pPr indent="0" lvl="0" marL="12700" marR="0" rtl="0" algn="l">
              <a:lnSpc>
                <a:spcPct val="100000"/>
              </a:lnSpc>
              <a:spcBef>
                <a:spcPts val="0"/>
              </a:spcBef>
              <a:spcAft>
                <a:spcPts val="0"/>
              </a:spcAft>
              <a:buNone/>
            </a:pPr>
            <a:r>
              <a:rPr b="1" lang="en-US" sz="1600"/>
              <a:t>Ph.D. students are expected to submit their Program Plan in the final term of coursework being used on the plan, so there will be no future planned courses.</a:t>
            </a:r>
            <a:endParaRPr b="1" sz="1600"/>
          </a:p>
          <a:p>
            <a:pPr indent="0" lvl="0" marL="12700" marR="0" rtl="0" algn="l">
              <a:lnSpc>
                <a:spcPct val="100000"/>
              </a:lnSpc>
              <a:spcBef>
                <a:spcPts val="0"/>
              </a:spcBef>
              <a:spcAft>
                <a:spcPts val="0"/>
              </a:spcAft>
              <a:buNone/>
            </a:pPr>
            <a:r>
              <a:t/>
            </a:r>
            <a:endParaRPr b="1" sz="1600"/>
          </a:p>
          <a:p>
            <a:pPr indent="0" lvl="0" marL="12700" marR="0" rtl="0" algn="l">
              <a:lnSpc>
                <a:spcPct val="100000"/>
              </a:lnSpc>
              <a:spcBef>
                <a:spcPts val="0"/>
              </a:spcBef>
              <a:spcAft>
                <a:spcPts val="0"/>
              </a:spcAft>
              <a:buNone/>
            </a:pPr>
            <a:r>
              <a:rPr b="1" lang="en-US" sz="1600">
                <a:solidFill>
                  <a:srgbClr val="263238"/>
                </a:solidFill>
              </a:rPr>
              <a:t>NOTE: Names of specific sections in the Degree Audit/on the Program Plan may differ between programs. For example, not everyone may have the "Program Development and Evaluation" section. The course planning tool can be utilized by clicking any shaded section on the Degree Audit.</a:t>
            </a:r>
            <a:endParaRPr b="1" sz="1600"/>
          </a:p>
        </p:txBody>
      </p:sp>
      <p:sp>
        <p:nvSpPr>
          <p:cNvPr id="167" name="Google Shape;167;p13"/>
          <p:cNvSpPr txBox="1"/>
          <p:nvPr/>
        </p:nvSpPr>
        <p:spPr>
          <a:xfrm>
            <a:off x="142750" y="4745250"/>
            <a:ext cx="9340800" cy="1728300"/>
          </a:xfrm>
          <a:prstGeom prst="rect">
            <a:avLst/>
          </a:prstGeom>
          <a:noFill/>
          <a:ln>
            <a:noFill/>
          </a:ln>
        </p:spPr>
        <p:txBody>
          <a:bodyPr anchorCtr="0" anchor="t" bIns="0" lIns="0" spcFirstLastPara="1" rIns="0" wrap="square" tIns="149850">
            <a:spAutoFit/>
          </a:bodyPr>
          <a:lstStyle/>
          <a:p>
            <a:pPr indent="0" lvl="0" marL="12700" marR="0" rtl="0" algn="l">
              <a:lnSpc>
                <a:spcPct val="100000"/>
              </a:lnSpc>
              <a:spcBef>
                <a:spcPts val="0"/>
              </a:spcBef>
              <a:spcAft>
                <a:spcPts val="0"/>
              </a:spcAft>
              <a:buNone/>
            </a:pPr>
            <a:r>
              <a:rPr lang="en-US" sz="1600">
                <a:latin typeface="Arial"/>
                <a:ea typeface="Arial"/>
                <a:cs typeface="Arial"/>
                <a:sym typeface="Arial"/>
              </a:rPr>
              <a:t>Adding future courses to the program plan:</a:t>
            </a:r>
            <a:endParaRPr sz="1600"/>
          </a:p>
          <a:p>
            <a:pPr indent="-228600" lvl="0" marL="469900" marR="0" rtl="0" algn="l">
              <a:lnSpc>
                <a:spcPct val="100000"/>
              </a:lnSpc>
              <a:spcBef>
                <a:spcPts val="1080"/>
              </a:spcBef>
              <a:spcAft>
                <a:spcPts val="0"/>
              </a:spcAft>
              <a:buSzPts val="1600"/>
              <a:buFont typeface="Noto Sans Symbols"/>
              <a:buChar char="∙"/>
            </a:pPr>
            <a:r>
              <a:rPr lang="en-US" sz="1600">
                <a:latin typeface="Arial"/>
                <a:ea typeface="Arial"/>
                <a:cs typeface="Arial"/>
                <a:sym typeface="Arial"/>
              </a:rPr>
              <a:t>Click on the </a:t>
            </a:r>
            <a:r>
              <a:rPr lang="en-US" sz="1600"/>
              <a:t>section (light shade bar) </a:t>
            </a:r>
            <a:r>
              <a:rPr lang="en-US" sz="1600">
                <a:latin typeface="Arial"/>
                <a:ea typeface="Arial"/>
                <a:cs typeface="Arial"/>
                <a:sym typeface="Arial"/>
              </a:rPr>
              <a:t>you wish to add a future course (do not click on the dark blue bar</a:t>
            </a:r>
            <a:r>
              <a:rPr lang="en-US" sz="1600"/>
              <a:t>s as they do not contain coursework - those are only section folders).</a:t>
            </a:r>
            <a:endParaRPr sz="1600">
              <a:latin typeface="Arial"/>
              <a:ea typeface="Arial"/>
              <a:cs typeface="Arial"/>
              <a:sym typeface="Arial"/>
            </a:endParaRPr>
          </a:p>
          <a:p>
            <a:pPr indent="-228600" lvl="0" marL="469900" marR="0" rtl="0" algn="l">
              <a:lnSpc>
                <a:spcPct val="120000"/>
              </a:lnSpc>
              <a:spcBef>
                <a:spcPts val="325"/>
              </a:spcBef>
              <a:spcAft>
                <a:spcPts val="0"/>
              </a:spcAft>
              <a:buSzPts val="1600"/>
              <a:buFont typeface="Noto Sans Symbols"/>
              <a:buChar char="∙"/>
            </a:pPr>
            <a:r>
              <a:rPr lang="en-US" sz="1600">
                <a:latin typeface="Arial"/>
                <a:ea typeface="Arial"/>
                <a:cs typeface="Arial"/>
                <a:sym typeface="Arial"/>
              </a:rPr>
              <a:t>This will pop up the planning interface</a:t>
            </a:r>
            <a:r>
              <a:rPr lang="en-US" sz="1600"/>
              <a:t>.</a:t>
            </a:r>
            <a:endParaRPr b="1" sz="1600"/>
          </a:p>
        </p:txBody>
      </p:sp>
      <p:pic>
        <p:nvPicPr>
          <p:cNvPr id="168" name="Google Shape;168;p13"/>
          <p:cNvPicPr preferRelativeResize="0"/>
          <p:nvPr/>
        </p:nvPicPr>
        <p:blipFill>
          <a:blip r:embed="rId3">
            <a:alphaModFix/>
          </a:blip>
          <a:stretch>
            <a:fillRect/>
          </a:stretch>
        </p:blipFill>
        <p:spPr>
          <a:xfrm>
            <a:off x="946000" y="2914650"/>
            <a:ext cx="7734300" cy="1657350"/>
          </a:xfrm>
          <a:prstGeom prst="rect">
            <a:avLst/>
          </a:prstGeom>
          <a:noFill/>
          <a:ln>
            <a:noFill/>
          </a:ln>
        </p:spPr>
      </p:pic>
      <p:cxnSp>
        <p:nvCxnSpPr>
          <p:cNvPr id="169" name="Google Shape;169;p13"/>
          <p:cNvCxnSpPr/>
          <p:nvPr/>
        </p:nvCxnSpPr>
        <p:spPr>
          <a:xfrm flipH="1" rot="10800000">
            <a:off x="403025" y="3661200"/>
            <a:ext cx="1115400" cy="910800"/>
          </a:xfrm>
          <a:prstGeom prst="straightConnector1">
            <a:avLst/>
          </a:prstGeom>
          <a:noFill/>
          <a:ln cap="flat" cmpd="sng" w="9525">
            <a:solidFill>
              <a:schemeClr val="dk2"/>
            </a:solidFill>
            <a:prstDash val="solid"/>
            <a:round/>
            <a:headEnd len="med" w="med" type="none"/>
            <a:tailEnd len="med" w="med" type="triangle"/>
          </a:ln>
        </p:spPr>
      </p:cxnSp>
      <p:sp>
        <p:nvSpPr>
          <p:cNvPr id="170" name="Google Shape;170;p13"/>
          <p:cNvSpPr txBox="1"/>
          <p:nvPr/>
        </p:nvSpPr>
        <p:spPr>
          <a:xfrm>
            <a:off x="4956670" y="6989775"/>
            <a:ext cx="232500" cy="165600"/>
          </a:xfrm>
          <a:prstGeom prst="rect">
            <a:avLst/>
          </a:prstGeom>
          <a:noFill/>
          <a:ln>
            <a:noFill/>
          </a:ln>
        </p:spPr>
        <p:txBody>
          <a:bodyPr anchorCtr="0" anchor="t" bIns="0" lIns="0" spcFirstLastPara="1" rIns="0" wrap="square" tIns="0">
            <a:noAutofit/>
          </a:bodyPr>
          <a:lstStyle/>
          <a:p>
            <a:pPr indent="0" lvl="0" marL="0" marR="0" rtl="0" algn="l">
              <a:lnSpc>
                <a:spcPct val="104545"/>
              </a:lnSpc>
              <a:spcBef>
                <a:spcPts val="0"/>
              </a:spcBef>
              <a:spcAft>
                <a:spcPts val="0"/>
              </a:spcAft>
              <a:buNone/>
            </a:pPr>
            <a:r>
              <a:rPr lang="en-US"/>
              <a:t>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4" name="Shape 174"/>
        <p:cNvGrpSpPr/>
        <p:nvPr/>
      </p:nvGrpSpPr>
      <p:grpSpPr>
        <a:xfrm>
          <a:off x="0" y="0"/>
          <a:ext cx="0" cy="0"/>
          <a:chOff x="0" y="0"/>
          <a:chExt cx="0" cy="0"/>
        </a:xfrm>
      </p:grpSpPr>
      <p:sp>
        <p:nvSpPr>
          <p:cNvPr id="175" name="Google Shape;175;p14"/>
          <p:cNvSpPr txBox="1"/>
          <p:nvPr/>
        </p:nvSpPr>
        <p:spPr>
          <a:xfrm>
            <a:off x="155576" y="480075"/>
            <a:ext cx="26514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800"/>
              <a:t>Course Planning Tool</a:t>
            </a:r>
            <a:endParaRPr sz="1800">
              <a:latin typeface="Arial"/>
              <a:ea typeface="Arial"/>
              <a:cs typeface="Arial"/>
              <a:sym typeface="Arial"/>
            </a:endParaRPr>
          </a:p>
        </p:txBody>
      </p:sp>
      <p:sp>
        <p:nvSpPr>
          <p:cNvPr id="176" name="Google Shape;176;p14"/>
          <p:cNvSpPr txBox="1"/>
          <p:nvPr/>
        </p:nvSpPr>
        <p:spPr>
          <a:xfrm>
            <a:off x="506575" y="5110674"/>
            <a:ext cx="8612400" cy="1943400"/>
          </a:xfrm>
          <a:prstGeom prst="rect">
            <a:avLst/>
          </a:prstGeom>
          <a:noFill/>
          <a:ln>
            <a:noFill/>
          </a:ln>
        </p:spPr>
        <p:txBody>
          <a:bodyPr anchorCtr="0" anchor="t" bIns="0" lIns="0" spcFirstLastPara="1" rIns="0" wrap="square" tIns="149850">
            <a:spAutoFit/>
          </a:bodyPr>
          <a:lstStyle/>
          <a:p>
            <a:pPr indent="-317500" lvl="0" marL="457200" marR="0" rtl="0" algn="l">
              <a:lnSpc>
                <a:spcPct val="100000"/>
              </a:lnSpc>
              <a:spcBef>
                <a:spcPts val="1085"/>
              </a:spcBef>
              <a:spcAft>
                <a:spcPts val="0"/>
              </a:spcAft>
              <a:buSzPts val="1400"/>
              <a:buFont typeface="Arial"/>
              <a:buChar char="●"/>
            </a:pPr>
            <a:r>
              <a:rPr lang="en-US">
                <a:latin typeface="Arial"/>
                <a:ea typeface="Arial"/>
                <a:cs typeface="Arial"/>
                <a:sym typeface="Arial"/>
              </a:rPr>
              <a:t>Plan: shows that you are in the planning tab.</a:t>
            </a:r>
            <a:endParaRPr>
              <a:latin typeface="Arial"/>
              <a:ea typeface="Arial"/>
              <a:cs typeface="Arial"/>
              <a:sym typeface="Arial"/>
            </a:endParaRPr>
          </a:p>
          <a:p>
            <a:pPr indent="-317500" lvl="0" marL="457200" marR="0" rtl="0" algn="l">
              <a:lnSpc>
                <a:spcPct val="100000"/>
              </a:lnSpc>
              <a:spcBef>
                <a:spcPts val="0"/>
              </a:spcBef>
              <a:spcAft>
                <a:spcPts val="0"/>
              </a:spcAft>
              <a:buSzPts val="1400"/>
              <a:buChar char="●"/>
            </a:pPr>
            <a:r>
              <a:rPr lang="en-US"/>
              <a:t>PDF - This will download a grid of every course on the transcript (including transfer credits) and ODS requirements.</a:t>
            </a:r>
            <a:endParaRPr/>
          </a:p>
          <a:p>
            <a:pPr indent="-317500" lvl="0" marL="457200" marR="0" rtl="0" algn="l">
              <a:lnSpc>
                <a:spcPct val="100000"/>
              </a:lnSpc>
              <a:spcBef>
                <a:spcPts val="0"/>
              </a:spcBef>
              <a:spcAft>
                <a:spcPts val="0"/>
              </a:spcAft>
              <a:buSzPts val="1400"/>
              <a:buChar char="●"/>
            </a:pPr>
            <a:r>
              <a:rPr lang="en-US"/>
              <a:t>Update Max</a:t>
            </a:r>
            <a:r>
              <a:rPr lang="en-US">
                <a:latin typeface="Arial"/>
                <a:ea typeface="Arial"/>
                <a:cs typeface="Arial"/>
                <a:sym typeface="Arial"/>
              </a:rPr>
              <a:t> Year: Allows you to add </a:t>
            </a:r>
            <a:r>
              <a:rPr lang="en-US"/>
              <a:t>an academic</a:t>
            </a:r>
            <a:r>
              <a:rPr lang="en-US">
                <a:latin typeface="Arial"/>
                <a:ea typeface="Arial"/>
                <a:cs typeface="Arial"/>
                <a:sym typeface="Arial"/>
              </a:rPr>
              <a:t> year not listed on the grid.</a:t>
            </a:r>
            <a:endParaRPr>
              <a:latin typeface="Arial"/>
              <a:ea typeface="Arial"/>
              <a:cs typeface="Arial"/>
              <a:sym typeface="Arial"/>
            </a:endParaRPr>
          </a:p>
          <a:p>
            <a:pPr indent="-317500" lvl="0" marL="457200" marR="0" rtl="0" algn="l">
              <a:lnSpc>
                <a:spcPct val="100000"/>
              </a:lnSpc>
              <a:spcBef>
                <a:spcPts val="0"/>
              </a:spcBef>
              <a:spcAft>
                <a:spcPts val="0"/>
              </a:spcAft>
              <a:buSzPts val="1400"/>
              <a:buChar char="●"/>
            </a:pPr>
            <a:r>
              <a:rPr lang="en-US"/>
              <a:t>List View: Switches the grid to a list style</a:t>
            </a:r>
            <a:endParaRPr/>
          </a:p>
          <a:p>
            <a:pPr indent="-317500" lvl="0" marL="457200" marR="0" rtl="0" algn="l">
              <a:lnSpc>
                <a:spcPct val="100000"/>
              </a:lnSpc>
              <a:spcBef>
                <a:spcPts val="0"/>
              </a:spcBef>
              <a:spcAft>
                <a:spcPts val="0"/>
              </a:spcAft>
              <a:buSzPts val="1400"/>
              <a:buChar char="●"/>
            </a:pPr>
            <a:r>
              <a:rPr lang="en-US"/>
              <a:t>Plan a Course</a:t>
            </a:r>
            <a:r>
              <a:rPr lang="en-US">
                <a:latin typeface="Arial"/>
                <a:ea typeface="Arial"/>
                <a:cs typeface="Arial"/>
                <a:sym typeface="Arial"/>
              </a:rPr>
              <a:t>: </a:t>
            </a:r>
            <a:r>
              <a:rPr lang="en-US"/>
              <a:t>Area listing</a:t>
            </a:r>
            <a:r>
              <a:rPr lang="en-US">
                <a:latin typeface="Arial"/>
                <a:ea typeface="Arial"/>
                <a:cs typeface="Arial"/>
                <a:sym typeface="Arial"/>
              </a:rPr>
              <a:t> allowable courses that can fit in </a:t>
            </a:r>
            <a:r>
              <a:rPr lang="en-US"/>
              <a:t>a chosen term and section</a:t>
            </a:r>
            <a:r>
              <a:rPr lang="en-US">
                <a:latin typeface="Arial"/>
                <a:ea typeface="Arial"/>
                <a:cs typeface="Arial"/>
                <a:sym typeface="Arial"/>
              </a:rPr>
              <a:t>.</a:t>
            </a:r>
            <a:endParaRPr>
              <a:latin typeface="Arial"/>
              <a:ea typeface="Arial"/>
              <a:cs typeface="Arial"/>
              <a:sym typeface="Arial"/>
            </a:endParaRPr>
          </a:p>
          <a:p>
            <a:pPr indent="-317500" lvl="0" marL="457200" marR="0" rtl="0" algn="l">
              <a:lnSpc>
                <a:spcPct val="100000"/>
              </a:lnSpc>
              <a:spcBef>
                <a:spcPts val="0"/>
              </a:spcBef>
              <a:spcAft>
                <a:spcPts val="0"/>
              </a:spcAft>
              <a:buSzPts val="1400"/>
              <a:buFont typeface="Arial"/>
              <a:buChar char="●"/>
            </a:pPr>
            <a:r>
              <a:rPr lang="en-US">
                <a:latin typeface="Arial"/>
                <a:ea typeface="Arial"/>
                <a:cs typeface="Arial"/>
                <a:sym typeface="Arial"/>
              </a:rPr>
              <a:t>Pages tab: If there are more pages to be seen, click on the numbers or arrows to see more courses.</a:t>
            </a:r>
            <a:endParaRPr/>
          </a:p>
        </p:txBody>
      </p:sp>
      <p:sp>
        <p:nvSpPr>
          <p:cNvPr id="177" name="Google Shape;177;p14"/>
          <p:cNvSpPr txBox="1"/>
          <p:nvPr/>
        </p:nvSpPr>
        <p:spPr>
          <a:xfrm>
            <a:off x="4768383" y="7172525"/>
            <a:ext cx="232500" cy="165600"/>
          </a:xfrm>
          <a:prstGeom prst="rect">
            <a:avLst/>
          </a:prstGeom>
          <a:noFill/>
          <a:ln>
            <a:noFill/>
          </a:ln>
        </p:spPr>
        <p:txBody>
          <a:bodyPr anchorCtr="0" anchor="t" bIns="0" lIns="0" spcFirstLastPara="1" rIns="0" wrap="square" tIns="0">
            <a:noAutofit/>
          </a:bodyPr>
          <a:lstStyle/>
          <a:p>
            <a:pPr indent="0" lvl="0" marL="0" marR="0" rtl="0" algn="l">
              <a:lnSpc>
                <a:spcPct val="104545"/>
              </a:lnSpc>
              <a:spcBef>
                <a:spcPts val="0"/>
              </a:spcBef>
              <a:spcAft>
                <a:spcPts val="0"/>
              </a:spcAft>
              <a:buNone/>
            </a:pPr>
            <a:r>
              <a:rPr lang="en-US"/>
              <a:t>15</a:t>
            </a:r>
            <a:endParaRPr/>
          </a:p>
        </p:txBody>
      </p:sp>
      <p:pic>
        <p:nvPicPr>
          <p:cNvPr id="178" name="Google Shape;178;p14"/>
          <p:cNvPicPr preferRelativeResize="0"/>
          <p:nvPr/>
        </p:nvPicPr>
        <p:blipFill rotWithShape="1">
          <a:blip r:embed="rId3">
            <a:alphaModFix/>
          </a:blip>
          <a:srcRect b="7876" l="4785" r="6593" t="12078"/>
          <a:stretch/>
        </p:blipFill>
        <p:spPr>
          <a:xfrm>
            <a:off x="889725" y="991300"/>
            <a:ext cx="7989826" cy="4059550"/>
          </a:xfrm>
          <a:prstGeom prst="rect">
            <a:avLst/>
          </a:prstGeom>
          <a:noFill/>
          <a:ln>
            <a:noFill/>
          </a:ln>
        </p:spPr>
      </p:pic>
      <p:cxnSp>
        <p:nvCxnSpPr>
          <p:cNvPr id="179" name="Google Shape;179;p14"/>
          <p:cNvCxnSpPr/>
          <p:nvPr/>
        </p:nvCxnSpPr>
        <p:spPr>
          <a:xfrm rot="10800000">
            <a:off x="8074225" y="5110675"/>
            <a:ext cx="827700" cy="1476300"/>
          </a:xfrm>
          <a:prstGeom prst="straightConnector1">
            <a:avLst/>
          </a:prstGeom>
          <a:noFill/>
          <a:ln cap="flat" cmpd="sng" w="9525">
            <a:solidFill>
              <a:schemeClr val="dk2"/>
            </a:solidFill>
            <a:prstDash val="solid"/>
            <a:round/>
            <a:headEnd len="med" w="med" type="none"/>
            <a:tailEnd len="med" w="med" type="triangle"/>
          </a:ln>
        </p:spPr>
      </p:cxnSp>
      <p:sp>
        <p:nvSpPr>
          <p:cNvPr id="180" name="Google Shape;180;p14"/>
          <p:cNvSpPr/>
          <p:nvPr/>
        </p:nvSpPr>
        <p:spPr>
          <a:xfrm>
            <a:off x="1669000" y="1338975"/>
            <a:ext cx="389700" cy="2691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a:off x="950200" y="1608075"/>
            <a:ext cx="1230600" cy="165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5" name="Shape 185"/>
        <p:cNvGrpSpPr/>
        <p:nvPr/>
      </p:nvGrpSpPr>
      <p:grpSpPr>
        <a:xfrm>
          <a:off x="0" y="0"/>
          <a:ext cx="0" cy="0"/>
          <a:chOff x="0" y="0"/>
          <a:chExt cx="0" cy="0"/>
        </a:xfrm>
      </p:grpSpPr>
      <p:sp>
        <p:nvSpPr>
          <p:cNvPr id="186" name="Google Shape;186;p16"/>
          <p:cNvSpPr txBox="1"/>
          <p:nvPr/>
        </p:nvSpPr>
        <p:spPr>
          <a:xfrm>
            <a:off x="142750" y="132075"/>
            <a:ext cx="32862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800"/>
              <a:t>Adding a</a:t>
            </a:r>
            <a:r>
              <a:rPr b="1" lang="en-US" sz="1800">
                <a:latin typeface="Arial"/>
                <a:ea typeface="Arial"/>
                <a:cs typeface="Arial"/>
                <a:sym typeface="Arial"/>
              </a:rPr>
              <a:t> Plann</a:t>
            </a:r>
            <a:r>
              <a:rPr b="1" lang="en-US" sz="1800"/>
              <a:t>ed Course</a:t>
            </a:r>
            <a:endParaRPr sz="1800">
              <a:latin typeface="Arial"/>
              <a:ea typeface="Arial"/>
              <a:cs typeface="Arial"/>
              <a:sym typeface="Arial"/>
            </a:endParaRPr>
          </a:p>
        </p:txBody>
      </p:sp>
      <p:sp>
        <p:nvSpPr>
          <p:cNvPr id="187" name="Google Shape;187;p16"/>
          <p:cNvSpPr txBox="1"/>
          <p:nvPr/>
        </p:nvSpPr>
        <p:spPr>
          <a:xfrm>
            <a:off x="142750" y="5345002"/>
            <a:ext cx="9254400" cy="1644900"/>
          </a:xfrm>
          <a:prstGeom prst="rect">
            <a:avLst/>
          </a:prstGeom>
          <a:noFill/>
          <a:ln>
            <a:noFill/>
          </a:ln>
        </p:spPr>
        <p:txBody>
          <a:bodyPr anchorCtr="0" anchor="t" bIns="0" lIns="0" spcFirstLastPara="1" rIns="0" wrap="square" tIns="43175">
            <a:spAutoFit/>
          </a:bodyPr>
          <a:lstStyle/>
          <a:p>
            <a:pPr indent="-228600" lvl="0" marL="469900" marR="0" rtl="0" algn="l">
              <a:lnSpc>
                <a:spcPct val="100000"/>
              </a:lnSpc>
              <a:spcBef>
                <a:spcPts val="0"/>
              </a:spcBef>
              <a:spcAft>
                <a:spcPts val="0"/>
              </a:spcAft>
              <a:buSzPts val="1400"/>
              <a:buFont typeface="Noto Sans Symbols"/>
              <a:buChar char="∙"/>
            </a:pPr>
            <a:r>
              <a:rPr lang="en-US"/>
              <a:t>For every academic year, the left box is Autumn, the center box is Spring, and the right box is Summer</a:t>
            </a:r>
            <a:endParaRPr/>
          </a:p>
          <a:p>
            <a:pPr indent="-228600" lvl="0" marL="469900"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Click </a:t>
            </a:r>
            <a:r>
              <a:rPr lang="en-US"/>
              <a:t>i</a:t>
            </a:r>
            <a:r>
              <a:rPr lang="en-US" sz="1400">
                <a:latin typeface="Arial"/>
                <a:ea typeface="Arial"/>
                <a:cs typeface="Arial"/>
                <a:sym typeface="Arial"/>
              </a:rPr>
              <a:t>n the </a:t>
            </a:r>
            <a:r>
              <a:rPr lang="en-US"/>
              <a:t>box where</a:t>
            </a:r>
            <a:r>
              <a:rPr lang="en-US" sz="1400">
                <a:latin typeface="Arial"/>
                <a:ea typeface="Arial"/>
                <a:cs typeface="Arial"/>
                <a:sym typeface="Arial"/>
              </a:rPr>
              <a:t> you pla</a:t>
            </a:r>
            <a:r>
              <a:rPr lang="en-US"/>
              <a:t>n to add a future course. This will highlight the box in blue and every course could potentially go there, will appear in the course list.</a:t>
            </a:r>
            <a:endParaRPr/>
          </a:p>
          <a:p>
            <a:pPr indent="0" lvl="0" marL="0" marR="0" rtl="0" algn="l">
              <a:lnSpc>
                <a:spcPct val="100000"/>
              </a:lnSpc>
              <a:spcBef>
                <a:spcPts val="25"/>
              </a:spcBef>
              <a:spcAft>
                <a:spcPts val="0"/>
              </a:spcAft>
              <a:buNone/>
            </a:pPr>
            <a:r>
              <a:t/>
            </a:r>
            <a:endParaRPr sz="2300">
              <a:latin typeface="Arial"/>
              <a:ea typeface="Arial"/>
              <a:cs typeface="Arial"/>
              <a:sym typeface="Arial"/>
            </a:endParaRPr>
          </a:p>
          <a:p>
            <a:pPr indent="0" lvl="0" marL="12700" marR="5080" rtl="0" algn="l">
              <a:lnSpc>
                <a:spcPct val="108800"/>
              </a:lnSpc>
              <a:spcBef>
                <a:spcPts val="0"/>
              </a:spcBef>
              <a:spcAft>
                <a:spcPts val="0"/>
              </a:spcAft>
              <a:buNone/>
            </a:pPr>
            <a:r>
              <a:rPr b="1" lang="en-US" sz="1400">
                <a:latin typeface="Arial"/>
                <a:ea typeface="Arial"/>
                <a:cs typeface="Arial"/>
                <a:sym typeface="Arial"/>
              </a:rPr>
              <a:t>NOTE: </a:t>
            </a:r>
            <a:r>
              <a:rPr lang="en-US" sz="1400">
                <a:latin typeface="Arial"/>
                <a:ea typeface="Arial"/>
                <a:cs typeface="Arial"/>
                <a:sym typeface="Arial"/>
              </a:rPr>
              <a:t>Planning a course will not register you for that course. You will have to register as you normally would through the MyTC Portal once registration opens for that term.</a:t>
            </a:r>
            <a:endParaRPr sz="1400">
              <a:latin typeface="Arial"/>
              <a:ea typeface="Arial"/>
              <a:cs typeface="Arial"/>
              <a:sym typeface="Arial"/>
            </a:endParaRPr>
          </a:p>
        </p:txBody>
      </p:sp>
      <p:pic>
        <p:nvPicPr>
          <p:cNvPr id="188" name="Google Shape;188;p16"/>
          <p:cNvPicPr preferRelativeResize="0"/>
          <p:nvPr/>
        </p:nvPicPr>
        <p:blipFill rotWithShape="1">
          <a:blip r:embed="rId3">
            <a:alphaModFix/>
          </a:blip>
          <a:srcRect b="6831" l="4930" r="6385" t="11933"/>
          <a:stretch/>
        </p:blipFill>
        <p:spPr>
          <a:xfrm>
            <a:off x="646412" y="818138"/>
            <a:ext cx="8247077" cy="4249649"/>
          </a:xfrm>
          <a:prstGeom prst="rect">
            <a:avLst/>
          </a:prstGeom>
          <a:noFill/>
          <a:ln>
            <a:noFill/>
          </a:ln>
        </p:spPr>
      </p:pic>
      <p:cxnSp>
        <p:nvCxnSpPr>
          <p:cNvPr id="189" name="Google Shape;189;p16"/>
          <p:cNvCxnSpPr/>
          <p:nvPr/>
        </p:nvCxnSpPr>
        <p:spPr>
          <a:xfrm flipH="1">
            <a:off x="2793600" y="2470313"/>
            <a:ext cx="1270800" cy="945300"/>
          </a:xfrm>
          <a:prstGeom prst="straightConnector1">
            <a:avLst/>
          </a:prstGeom>
          <a:noFill/>
          <a:ln cap="flat" cmpd="sng" w="28575">
            <a:solidFill>
              <a:schemeClr val="dk2"/>
            </a:solidFill>
            <a:prstDash val="solid"/>
            <a:round/>
            <a:headEnd len="med" w="med" type="none"/>
            <a:tailEnd len="med" w="med" type="triangle"/>
          </a:ln>
        </p:spPr>
      </p:cxnSp>
      <p:sp>
        <p:nvSpPr>
          <p:cNvPr id="190" name="Google Shape;190;p16"/>
          <p:cNvSpPr txBox="1"/>
          <p:nvPr/>
        </p:nvSpPr>
        <p:spPr>
          <a:xfrm>
            <a:off x="5067550" y="7250975"/>
            <a:ext cx="472500" cy="26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4" name="Shape 194"/>
        <p:cNvGrpSpPr/>
        <p:nvPr/>
      </p:nvGrpSpPr>
      <p:grpSpPr>
        <a:xfrm>
          <a:off x="0" y="0"/>
          <a:ext cx="0" cy="0"/>
          <a:chOff x="0" y="0"/>
          <a:chExt cx="0" cy="0"/>
        </a:xfrm>
      </p:grpSpPr>
      <p:sp>
        <p:nvSpPr>
          <p:cNvPr id="195" name="Google Shape;195;p17"/>
          <p:cNvSpPr txBox="1"/>
          <p:nvPr/>
        </p:nvSpPr>
        <p:spPr>
          <a:xfrm>
            <a:off x="142750" y="132075"/>
            <a:ext cx="39261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800"/>
              <a:t>Adding a </a:t>
            </a:r>
            <a:r>
              <a:rPr b="1" lang="en-US" sz="1800">
                <a:latin typeface="Arial"/>
                <a:ea typeface="Arial"/>
                <a:cs typeface="Arial"/>
                <a:sym typeface="Arial"/>
              </a:rPr>
              <a:t>Plann</a:t>
            </a:r>
            <a:r>
              <a:rPr b="1" lang="en-US" sz="1800"/>
              <a:t>ed Course</a:t>
            </a:r>
            <a:r>
              <a:rPr b="1" lang="en-US" sz="1800">
                <a:latin typeface="Arial"/>
                <a:ea typeface="Arial"/>
                <a:cs typeface="Arial"/>
                <a:sym typeface="Arial"/>
              </a:rPr>
              <a:t> (cont.)</a:t>
            </a:r>
            <a:endParaRPr sz="1800">
              <a:latin typeface="Arial"/>
              <a:ea typeface="Arial"/>
              <a:cs typeface="Arial"/>
              <a:sym typeface="Arial"/>
            </a:endParaRPr>
          </a:p>
        </p:txBody>
      </p:sp>
      <p:sp>
        <p:nvSpPr>
          <p:cNvPr id="196" name="Google Shape;196;p17"/>
          <p:cNvSpPr txBox="1"/>
          <p:nvPr/>
        </p:nvSpPr>
        <p:spPr>
          <a:xfrm>
            <a:off x="142750" y="877050"/>
            <a:ext cx="3834900" cy="3037200"/>
          </a:xfrm>
          <a:prstGeom prst="rect">
            <a:avLst/>
          </a:prstGeom>
          <a:noFill/>
          <a:ln>
            <a:noFill/>
          </a:ln>
        </p:spPr>
        <p:txBody>
          <a:bodyPr anchorCtr="0" anchor="t" bIns="91425" lIns="91425" spcFirstLastPara="1" rIns="91425" wrap="square" tIns="91425">
            <a:noAutofit/>
          </a:bodyPr>
          <a:lstStyle/>
          <a:p>
            <a:pPr indent="-317500" lvl="0" marL="457200" marR="5080" rtl="0" algn="l">
              <a:lnSpc>
                <a:spcPct val="109300"/>
              </a:lnSpc>
              <a:spcBef>
                <a:spcPts val="0"/>
              </a:spcBef>
              <a:spcAft>
                <a:spcPts val="0"/>
              </a:spcAft>
              <a:buSzPts val="1400"/>
              <a:buChar char="●"/>
            </a:pPr>
            <a:r>
              <a:rPr lang="en-US"/>
              <a:t>Use the search bar to narrow your search for the course you wish to add.</a:t>
            </a:r>
            <a:endParaRPr/>
          </a:p>
          <a:p>
            <a:pPr indent="0" lvl="0" marL="914400" marR="5080" rtl="0" algn="l">
              <a:lnSpc>
                <a:spcPct val="109300"/>
              </a:lnSpc>
              <a:spcBef>
                <a:spcPts val="0"/>
              </a:spcBef>
              <a:spcAft>
                <a:spcPts val="0"/>
              </a:spcAft>
              <a:buNone/>
            </a:pPr>
            <a:r>
              <a:t/>
            </a:r>
            <a:endParaRPr/>
          </a:p>
          <a:p>
            <a:pPr indent="-317500" lvl="0" marL="457200" marR="5080" rtl="0" algn="l">
              <a:lnSpc>
                <a:spcPct val="109300"/>
              </a:lnSpc>
              <a:spcBef>
                <a:spcPts val="0"/>
              </a:spcBef>
              <a:spcAft>
                <a:spcPts val="0"/>
              </a:spcAft>
              <a:buSzPts val="1400"/>
              <a:buChar char="●"/>
            </a:pPr>
            <a:r>
              <a:rPr lang="en-US"/>
              <a:t>When you locate it, click it.</a:t>
            </a:r>
            <a:endParaRPr/>
          </a:p>
          <a:p>
            <a:pPr indent="0" lvl="0" marL="0" marR="5080" rtl="0" algn="l">
              <a:lnSpc>
                <a:spcPct val="109300"/>
              </a:lnSpc>
              <a:spcBef>
                <a:spcPts val="0"/>
              </a:spcBef>
              <a:spcAft>
                <a:spcPts val="0"/>
              </a:spcAft>
              <a:buNone/>
            </a:pPr>
            <a:r>
              <a:t/>
            </a:r>
            <a:endParaRPr/>
          </a:p>
          <a:p>
            <a:pPr indent="0" lvl="0" marL="0" marR="5080" rtl="0" algn="l">
              <a:lnSpc>
                <a:spcPct val="109300"/>
              </a:lnSpc>
              <a:spcBef>
                <a:spcPts val="0"/>
              </a:spcBef>
              <a:spcAft>
                <a:spcPts val="0"/>
              </a:spcAft>
              <a:buNone/>
            </a:pPr>
            <a:r>
              <a:t/>
            </a:r>
            <a:endParaRPr/>
          </a:p>
          <a:p>
            <a:pPr indent="-317500" lvl="0" marL="457200" marR="5080" rtl="0" algn="l">
              <a:lnSpc>
                <a:spcPct val="109300"/>
              </a:lnSpc>
              <a:spcBef>
                <a:spcPts val="0"/>
              </a:spcBef>
              <a:spcAft>
                <a:spcPts val="0"/>
              </a:spcAft>
              <a:buSzPts val="1400"/>
              <a:buChar char="●"/>
            </a:pPr>
            <a:r>
              <a:rPr lang="en-US"/>
              <a:t>Use the add button to add the course.</a:t>
            </a:r>
            <a:endParaRPr/>
          </a:p>
          <a:p>
            <a:pPr indent="0" lvl="0" marL="0" marR="5080" rtl="0" algn="l">
              <a:lnSpc>
                <a:spcPct val="109300"/>
              </a:lnSpc>
              <a:spcBef>
                <a:spcPts val="0"/>
              </a:spcBef>
              <a:spcAft>
                <a:spcPts val="0"/>
              </a:spcAft>
              <a:buNone/>
            </a:pPr>
            <a:r>
              <a:t/>
            </a:r>
            <a:endParaRPr/>
          </a:p>
          <a:p>
            <a:pPr indent="0" lvl="0" marL="0" marR="5080" rtl="0" algn="l">
              <a:lnSpc>
                <a:spcPct val="109300"/>
              </a:lnSpc>
              <a:spcBef>
                <a:spcPts val="0"/>
              </a:spcBef>
              <a:spcAft>
                <a:spcPts val="0"/>
              </a:spcAft>
              <a:buNone/>
            </a:pPr>
            <a:r>
              <a:rPr lang="en-US"/>
              <a:t>(NOTE: If the course is variable credits, you can adjust the number of credits on the right)</a:t>
            </a:r>
            <a:endParaRPr/>
          </a:p>
        </p:txBody>
      </p:sp>
      <p:sp>
        <p:nvSpPr>
          <p:cNvPr id="197" name="Google Shape;197;p17"/>
          <p:cNvSpPr txBox="1"/>
          <p:nvPr/>
        </p:nvSpPr>
        <p:spPr>
          <a:xfrm>
            <a:off x="4956670" y="6989775"/>
            <a:ext cx="232500" cy="165600"/>
          </a:xfrm>
          <a:prstGeom prst="rect">
            <a:avLst/>
          </a:prstGeom>
          <a:noFill/>
          <a:ln>
            <a:noFill/>
          </a:ln>
        </p:spPr>
        <p:txBody>
          <a:bodyPr anchorCtr="0" anchor="t" bIns="0" lIns="0" spcFirstLastPara="1" rIns="0" wrap="square" tIns="0">
            <a:noAutofit/>
          </a:bodyPr>
          <a:lstStyle/>
          <a:p>
            <a:pPr indent="0" lvl="0" marL="0" marR="0" rtl="0" algn="l">
              <a:lnSpc>
                <a:spcPct val="104545"/>
              </a:lnSpc>
              <a:spcBef>
                <a:spcPts val="0"/>
              </a:spcBef>
              <a:spcAft>
                <a:spcPts val="0"/>
              </a:spcAft>
              <a:buNone/>
            </a:pPr>
            <a:r>
              <a:t/>
            </a:r>
            <a:endParaRPr sz="1100"/>
          </a:p>
        </p:txBody>
      </p:sp>
      <p:pic>
        <p:nvPicPr>
          <p:cNvPr id="198" name="Google Shape;198;p17"/>
          <p:cNvPicPr preferRelativeResize="0"/>
          <p:nvPr/>
        </p:nvPicPr>
        <p:blipFill rotWithShape="1">
          <a:blip r:embed="rId3">
            <a:alphaModFix/>
          </a:blip>
          <a:srcRect b="7815" l="66192" r="5851" t="12274"/>
          <a:stretch/>
        </p:blipFill>
        <p:spPr>
          <a:xfrm>
            <a:off x="4696999" y="580100"/>
            <a:ext cx="3517752" cy="5655976"/>
          </a:xfrm>
          <a:prstGeom prst="rect">
            <a:avLst/>
          </a:prstGeom>
          <a:noFill/>
          <a:ln>
            <a:noFill/>
          </a:ln>
        </p:spPr>
      </p:pic>
      <p:cxnSp>
        <p:nvCxnSpPr>
          <p:cNvPr id="199" name="Google Shape;199;p17"/>
          <p:cNvCxnSpPr/>
          <p:nvPr/>
        </p:nvCxnSpPr>
        <p:spPr>
          <a:xfrm>
            <a:off x="3032225" y="1730225"/>
            <a:ext cx="2212800" cy="1624800"/>
          </a:xfrm>
          <a:prstGeom prst="straightConnector1">
            <a:avLst/>
          </a:prstGeom>
          <a:noFill/>
          <a:ln cap="flat" cmpd="sng" w="9525">
            <a:solidFill>
              <a:schemeClr val="dk2"/>
            </a:solidFill>
            <a:prstDash val="solid"/>
            <a:round/>
            <a:headEnd len="med" w="med" type="none"/>
            <a:tailEnd len="med" w="med" type="triangle"/>
          </a:ln>
        </p:spPr>
      </p:cxnSp>
      <p:cxnSp>
        <p:nvCxnSpPr>
          <p:cNvPr id="200" name="Google Shape;200;p17"/>
          <p:cNvCxnSpPr/>
          <p:nvPr/>
        </p:nvCxnSpPr>
        <p:spPr>
          <a:xfrm>
            <a:off x="3925350" y="1207800"/>
            <a:ext cx="1636200" cy="617400"/>
          </a:xfrm>
          <a:prstGeom prst="straightConnector1">
            <a:avLst/>
          </a:prstGeom>
          <a:noFill/>
          <a:ln cap="flat" cmpd="sng" w="9525">
            <a:solidFill>
              <a:schemeClr val="dk2"/>
            </a:solidFill>
            <a:prstDash val="solid"/>
            <a:round/>
            <a:headEnd len="med" w="med" type="none"/>
            <a:tailEnd len="med" w="med" type="triangle"/>
          </a:ln>
        </p:spPr>
      </p:cxnSp>
      <p:sp>
        <p:nvSpPr>
          <p:cNvPr id="201" name="Google Shape;201;p17"/>
          <p:cNvSpPr/>
          <p:nvPr/>
        </p:nvSpPr>
        <p:spPr>
          <a:xfrm>
            <a:off x="7454200" y="3657000"/>
            <a:ext cx="671100" cy="4584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2" name="Google Shape;202;p17"/>
          <p:cNvCxnSpPr/>
          <p:nvPr/>
        </p:nvCxnSpPr>
        <p:spPr>
          <a:xfrm>
            <a:off x="3535875" y="2590800"/>
            <a:ext cx="1653300" cy="1211400"/>
          </a:xfrm>
          <a:prstGeom prst="straightConnector1">
            <a:avLst/>
          </a:prstGeom>
          <a:noFill/>
          <a:ln cap="flat" cmpd="sng" w="9525">
            <a:solidFill>
              <a:schemeClr val="dk2"/>
            </a:solidFill>
            <a:prstDash val="solid"/>
            <a:round/>
            <a:headEnd len="med" w="med" type="none"/>
            <a:tailEnd len="med" w="med" type="triangle"/>
          </a:ln>
        </p:spPr>
      </p:cxnSp>
      <p:sp>
        <p:nvSpPr>
          <p:cNvPr id="203" name="Google Shape;203;p17"/>
          <p:cNvSpPr txBox="1"/>
          <p:nvPr/>
        </p:nvSpPr>
        <p:spPr>
          <a:xfrm>
            <a:off x="4920900" y="7088050"/>
            <a:ext cx="521400" cy="26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7" name="Shape 207"/>
        <p:cNvGrpSpPr/>
        <p:nvPr/>
      </p:nvGrpSpPr>
      <p:grpSpPr>
        <a:xfrm>
          <a:off x="0" y="0"/>
          <a:ext cx="0" cy="0"/>
          <a:chOff x="0" y="0"/>
          <a:chExt cx="0" cy="0"/>
        </a:xfrm>
      </p:grpSpPr>
      <p:sp>
        <p:nvSpPr>
          <p:cNvPr id="208" name="Google Shape;208;p18"/>
          <p:cNvSpPr txBox="1"/>
          <p:nvPr/>
        </p:nvSpPr>
        <p:spPr>
          <a:xfrm>
            <a:off x="269875" y="373150"/>
            <a:ext cx="4408200" cy="4992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944"/>
              </a:spcBef>
              <a:spcAft>
                <a:spcPts val="0"/>
              </a:spcAft>
              <a:buNone/>
            </a:pPr>
            <a:r>
              <a:rPr b="1" lang="en-US" sz="1800"/>
              <a:t>Adding a </a:t>
            </a:r>
            <a:r>
              <a:rPr b="1" lang="en-US" sz="1800">
                <a:latin typeface="Arial"/>
                <a:ea typeface="Arial"/>
                <a:cs typeface="Arial"/>
                <a:sym typeface="Arial"/>
              </a:rPr>
              <a:t>Plan</a:t>
            </a:r>
            <a:r>
              <a:rPr b="1" lang="en-US" sz="1800"/>
              <a:t>ned Course</a:t>
            </a:r>
            <a:r>
              <a:rPr b="1" lang="en-US" sz="1800">
                <a:latin typeface="Arial"/>
                <a:ea typeface="Arial"/>
                <a:cs typeface="Arial"/>
                <a:sym typeface="Arial"/>
              </a:rPr>
              <a:t> (cont.)</a:t>
            </a:r>
            <a:endParaRPr sz="1800">
              <a:latin typeface="Arial"/>
              <a:ea typeface="Arial"/>
              <a:cs typeface="Arial"/>
              <a:sym typeface="Arial"/>
            </a:endParaRPr>
          </a:p>
        </p:txBody>
      </p:sp>
      <p:sp>
        <p:nvSpPr>
          <p:cNvPr id="209" name="Google Shape;209;p18"/>
          <p:cNvSpPr txBox="1"/>
          <p:nvPr/>
        </p:nvSpPr>
        <p:spPr>
          <a:xfrm>
            <a:off x="4956670" y="6989775"/>
            <a:ext cx="232500" cy="165600"/>
          </a:xfrm>
          <a:prstGeom prst="rect">
            <a:avLst/>
          </a:prstGeom>
          <a:noFill/>
          <a:ln>
            <a:noFill/>
          </a:ln>
        </p:spPr>
        <p:txBody>
          <a:bodyPr anchorCtr="0" anchor="t" bIns="0" lIns="0" spcFirstLastPara="1" rIns="0" wrap="square" tIns="0">
            <a:noAutofit/>
          </a:bodyPr>
          <a:lstStyle/>
          <a:p>
            <a:pPr indent="0" lvl="0" marL="0" marR="0" rtl="0" algn="l">
              <a:lnSpc>
                <a:spcPct val="104545"/>
              </a:lnSpc>
              <a:spcBef>
                <a:spcPts val="0"/>
              </a:spcBef>
              <a:spcAft>
                <a:spcPts val="0"/>
              </a:spcAft>
              <a:buNone/>
            </a:pPr>
            <a:r>
              <a:t/>
            </a:r>
            <a:endParaRPr sz="1100"/>
          </a:p>
        </p:txBody>
      </p:sp>
      <p:pic>
        <p:nvPicPr>
          <p:cNvPr id="210" name="Google Shape;210;p18"/>
          <p:cNvPicPr preferRelativeResize="0"/>
          <p:nvPr/>
        </p:nvPicPr>
        <p:blipFill rotWithShape="1">
          <a:blip r:embed="rId3">
            <a:alphaModFix/>
          </a:blip>
          <a:srcRect b="6667" l="4854" r="6398" t="12706"/>
          <a:stretch/>
        </p:blipFill>
        <p:spPr>
          <a:xfrm>
            <a:off x="1005363" y="961750"/>
            <a:ext cx="8047675" cy="4112351"/>
          </a:xfrm>
          <a:prstGeom prst="rect">
            <a:avLst/>
          </a:prstGeom>
          <a:noFill/>
          <a:ln>
            <a:noFill/>
          </a:ln>
        </p:spPr>
      </p:pic>
      <p:sp>
        <p:nvSpPr>
          <p:cNvPr id="211" name="Google Shape;211;p18"/>
          <p:cNvSpPr txBox="1"/>
          <p:nvPr/>
        </p:nvSpPr>
        <p:spPr>
          <a:xfrm>
            <a:off x="570350" y="5558125"/>
            <a:ext cx="8566500" cy="1107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You will now see the course in the selected box and in the course list, there will be a tiny blue check by that course.</a:t>
            </a:r>
            <a:endParaRPr/>
          </a:p>
          <a:p>
            <a:pPr indent="-317500" lvl="0" marL="457200" rtl="0" algn="l">
              <a:spcBef>
                <a:spcPts val="0"/>
              </a:spcBef>
              <a:spcAft>
                <a:spcPts val="0"/>
              </a:spcAft>
              <a:buSzPts val="1400"/>
              <a:buChar char="●"/>
            </a:pPr>
            <a:r>
              <a:rPr lang="en-US"/>
              <a:t>If you wish to add another course to this term, you may continue the process. If you wish to change a term, please click the appropriate box.</a:t>
            </a:r>
            <a:endParaRPr/>
          </a:p>
          <a:p>
            <a:pPr indent="-317500" lvl="0" marL="457200" rtl="0" algn="l">
              <a:spcBef>
                <a:spcPts val="0"/>
              </a:spcBef>
              <a:spcAft>
                <a:spcPts val="0"/>
              </a:spcAft>
              <a:buSzPts val="1400"/>
              <a:buChar char="●"/>
            </a:pPr>
            <a:r>
              <a:rPr lang="en-US"/>
              <a:t>If you are done, click the X in the upper right corner to exit the planning tool.</a:t>
            </a:r>
            <a:endParaRPr/>
          </a:p>
          <a:p>
            <a:pPr indent="-317500" lvl="0" marL="457200" rtl="0" algn="l">
              <a:spcBef>
                <a:spcPts val="0"/>
              </a:spcBef>
              <a:spcAft>
                <a:spcPts val="0"/>
              </a:spcAft>
              <a:buSzPts val="1400"/>
              <a:buChar char="●"/>
            </a:pPr>
            <a:r>
              <a:rPr lang="en-US"/>
              <a:t>If the academic year you wish to add is not available, please go to the next page.</a:t>
            </a:r>
            <a:endParaRPr/>
          </a:p>
        </p:txBody>
      </p:sp>
      <p:sp>
        <p:nvSpPr>
          <p:cNvPr id="212" name="Google Shape;212;p18"/>
          <p:cNvSpPr/>
          <p:nvPr/>
        </p:nvSpPr>
        <p:spPr>
          <a:xfrm>
            <a:off x="8689550" y="872350"/>
            <a:ext cx="447300" cy="4026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8"/>
          <p:cNvSpPr txBox="1"/>
          <p:nvPr/>
        </p:nvSpPr>
        <p:spPr>
          <a:xfrm>
            <a:off x="4953475" y="7381325"/>
            <a:ext cx="447300" cy="24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7" name="Shape 217"/>
        <p:cNvGrpSpPr/>
        <p:nvPr/>
      </p:nvGrpSpPr>
      <p:grpSpPr>
        <a:xfrm>
          <a:off x="0" y="0"/>
          <a:ext cx="0" cy="0"/>
          <a:chOff x="0" y="0"/>
          <a:chExt cx="0" cy="0"/>
        </a:xfrm>
      </p:grpSpPr>
      <p:sp>
        <p:nvSpPr>
          <p:cNvPr id="218" name="Google Shape;218;p15"/>
          <p:cNvSpPr txBox="1"/>
          <p:nvPr/>
        </p:nvSpPr>
        <p:spPr>
          <a:xfrm>
            <a:off x="142753" y="132075"/>
            <a:ext cx="37863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800"/>
              <a:t>Adding Max Year</a:t>
            </a:r>
            <a:endParaRPr sz="1800">
              <a:latin typeface="Arial"/>
              <a:ea typeface="Arial"/>
              <a:cs typeface="Arial"/>
              <a:sym typeface="Arial"/>
            </a:endParaRPr>
          </a:p>
        </p:txBody>
      </p:sp>
      <p:pic>
        <p:nvPicPr>
          <p:cNvPr id="219" name="Google Shape;219;p15"/>
          <p:cNvPicPr preferRelativeResize="0"/>
          <p:nvPr/>
        </p:nvPicPr>
        <p:blipFill rotWithShape="1">
          <a:blip r:embed="rId3">
            <a:alphaModFix/>
          </a:blip>
          <a:srcRect b="66674" l="33934" r="34717" t="12126"/>
          <a:stretch/>
        </p:blipFill>
        <p:spPr>
          <a:xfrm>
            <a:off x="3462350" y="760450"/>
            <a:ext cx="3057523" cy="1163076"/>
          </a:xfrm>
          <a:prstGeom prst="rect">
            <a:avLst/>
          </a:prstGeom>
          <a:noFill/>
          <a:ln>
            <a:noFill/>
          </a:ln>
        </p:spPr>
      </p:pic>
      <p:sp>
        <p:nvSpPr>
          <p:cNvPr id="220" name="Google Shape;220;p15"/>
          <p:cNvSpPr txBox="1"/>
          <p:nvPr/>
        </p:nvSpPr>
        <p:spPr>
          <a:xfrm>
            <a:off x="525625" y="2326125"/>
            <a:ext cx="8801100" cy="751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Type the year (ending in the Summer term) you wish to add. E.g., AY 2022-23, type 2023.</a:t>
            </a:r>
            <a:endParaRPr/>
          </a:p>
          <a:p>
            <a:pPr indent="-317500" lvl="0" marL="457200" rtl="0" algn="l">
              <a:spcBef>
                <a:spcPts val="0"/>
              </a:spcBef>
              <a:spcAft>
                <a:spcPts val="0"/>
              </a:spcAft>
              <a:buSzPts val="1400"/>
              <a:buChar char="●"/>
            </a:pPr>
            <a:r>
              <a:rPr lang="en-US"/>
              <a:t>The grid will add that AY and you can add additional courses using the planning tool.</a:t>
            </a:r>
            <a:endParaRPr/>
          </a:p>
        </p:txBody>
      </p:sp>
      <p:sp>
        <p:nvSpPr>
          <p:cNvPr id="221" name="Google Shape;221;p15"/>
          <p:cNvSpPr txBox="1"/>
          <p:nvPr/>
        </p:nvSpPr>
        <p:spPr>
          <a:xfrm>
            <a:off x="142747" y="3159525"/>
            <a:ext cx="2939400" cy="269100"/>
          </a:xfrm>
          <a:prstGeom prst="rect">
            <a:avLst/>
          </a:prstGeom>
          <a:noFill/>
          <a:ln>
            <a:noFill/>
          </a:ln>
        </p:spPr>
        <p:txBody>
          <a:bodyPr anchorCtr="0" anchor="t" bIns="0" lIns="0" spcFirstLastPara="1" rIns="0" wrap="square" tIns="12050">
            <a:noAutofit/>
          </a:bodyPr>
          <a:lstStyle/>
          <a:p>
            <a:pPr indent="0" lvl="0" marL="0" marR="0" rtl="0" algn="l">
              <a:lnSpc>
                <a:spcPct val="100000"/>
              </a:lnSpc>
              <a:spcBef>
                <a:spcPts val="0"/>
              </a:spcBef>
              <a:spcAft>
                <a:spcPts val="0"/>
              </a:spcAft>
              <a:buNone/>
            </a:pPr>
            <a:r>
              <a:rPr b="1" lang="en-US" sz="1800"/>
              <a:t>List View Option </a:t>
            </a:r>
            <a:endParaRPr sz="1800">
              <a:latin typeface="Arial"/>
              <a:ea typeface="Arial"/>
              <a:cs typeface="Arial"/>
              <a:sym typeface="Arial"/>
            </a:endParaRPr>
          </a:p>
        </p:txBody>
      </p:sp>
      <p:pic>
        <p:nvPicPr>
          <p:cNvPr id="222" name="Google Shape;222;p15"/>
          <p:cNvPicPr preferRelativeResize="0"/>
          <p:nvPr/>
        </p:nvPicPr>
        <p:blipFill rotWithShape="1">
          <a:blip r:embed="rId4">
            <a:alphaModFix/>
          </a:blip>
          <a:srcRect b="11563" l="5032" r="6063" t="22918"/>
          <a:stretch/>
        </p:blipFill>
        <p:spPr>
          <a:xfrm>
            <a:off x="1863925" y="3510525"/>
            <a:ext cx="5701373" cy="2363399"/>
          </a:xfrm>
          <a:prstGeom prst="rect">
            <a:avLst/>
          </a:prstGeom>
          <a:noFill/>
          <a:ln>
            <a:noFill/>
          </a:ln>
        </p:spPr>
      </p:pic>
      <p:sp>
        <p:nvSpPr>
          <p:cNvPr id="223" name="Google Shape;223;p15"/>
          <p:cNvSpPr txBox="1"/>
          <p:nvPr/>
        </p:nvSpPr>
        <p:spPr>
          <a:xfrm>
            <a:off x="628650" y="5873925"/>
            <a:ext cx="8801100" cy="751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You can select a term by clicking the appropriate calendar. (E.g., Autumn 2021 is highlighted here)</a:t>
            </a:r>
            <a:endParaRPr/>
          </a:p>
          <a:p>
            <a:pPr indent="-317500" lvl="0" marL="457200" rtl="0" algn="l">
              <a:spcBef>
                <a:spcPts val="0"/>
              </a:spcBef>
              <a:spcAft>
                <a:spcPts val="0"/>
              </a:spcAft>
              <a:buSzPts val="1400"/>
              <a:buChar char="●"/>
            </a:pPr>
            <a:r>
              <a:rPr lang="en-US"/>
              <a:t>Then follow the same directions for selecting a course when in Grid View.</a:t>
            </a:r>
            <a:endParaRPr/>
          </a:p>
        </p:txBody>
      </p:sp>
      <p:sp>
        <p:nvSpPr>
          <p:cNvPr id="224" name="Google Shape;224;p15"/>
          <p:cNvSpPr txBox="1"/>
          <p:nvPr/>
        </p:nvSpPr>
        <p:spPr>
          <a:xfrm>
            <a:off x="4904600" y="7299875"/>
            <a:ext cx="521400" cy="26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 name="Shape 49"/>
        <p:cNvGrpSpPr/>
        <p:nvPr/>
      </p:nvGrpSpPr>
      <p:grpSpPr>
        <a:xfrm>
          <a:off x="0" y="0"/>
          <a:ext cx="0" cy="0"/>
          <a:chOff x="0" y="0"/>
          <a:chExt cx="0" cy="0"/>
        </a:xfrm>
      </p:grpSpPr>
      <p:sp>
        <p:nvSpPr>
          <p:cNvPr id="50" name="Google Shape;50;p2"/>
          <p:cNvSpPr txBox="1"/>
          <p:nvPr/>
        </p:nvSpPr>
        <p:spPr>
          <a:xfrm>
            <a:off x="142747" y="3636391"/>
            <a:ext cx="6617334" cy="246062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Access Degree Audit</a:t>
            </a:r>
            <a:endParaRPr sz="1600">
              <a:latin typeface="Arial"/>
              <a:ea typeface="Arial"/>
              <a:cs typeface="Arial"/>
              <a:sym typeface="Arial"/>
            </a:endParaRPr>
          </a:p>
          <a:p>
            <a:pPr indent="0" lvl="0" marL="0" marR="0" rtl="0" algn="l">
              <a:lnSpc>
                <a:spcPct val="100000"/>
              </a:lnSpc>
              <a:spcBef>
                <a:spcPts val="0"/>
              </a:spcBef>
              <a:spcAft>
                <a:spcPts val="0"/>
              </a:spcAft>
              <a:buNone/>
            </a:pPr>
            <a:r>
              <a:t/>
            </a:r>
            <a:endParaRPr sz="1600">
              <a:latin typeface="Arial"/>
              <a:ea typeface="Arial"/>
              <a:cs typeface="Arial"/>
              <a:sym typeface="Arial"/>
            </a:endParaRPr>
          </a:p>
          <a:p>
            <a:pPr indent="0" lvl="0" marL="0" marR="0" rtl="0" algn="l">
              <a:lnSpc>
                <a:spcPct val="100000"/>
              </a:lnSpc>
              <a:spcBef>
                <a:spcPts val="40"/>
              </a:spcBef>
              <a:spcAft>
                <a:spcPts val="0"/>
              </a:spcAft>
              <a:buNone/>
            </a:pPr>
            <a:r>
              <a:t/>
            </a:r>
            <a:endParaRPr sz="1250">
              <a:latin typeface="Arial"/>
              <a:ea typeface="Arial"/>
              <a:cs typeface="Arial"/>
              <a:sym typeface="Arial"/>
            </a:endParaRPr>
          </a:p>
          <a:p>
            <a:pPr indent="-241934" lvl="0" marL="469900" marR="0" rtl="0" algn="l">
              <a:lnSpc>
                <a:spcPct val="100000"/>
              </a:lnSpc>
              <a:spcBef>
                <a:spcPts val="0"/>
              </a:spcBef>
              <a:spcAft>
                <a:spcPts val="0"/>
              </a:spcAft>
              <a:buSzPts val="1400"/>
              <a:buFont typeface="Arial"/>
              <a:buAutoNum type="arabicPeriod"/>
            </a:pPr>
            <a:r>
              <a:rPr b="1" lang="en-US" sz="1400">
                <a:latin typeface="Arial"/>
                <a:ea typeface="Arial"/>
                <a:cs typeface="Arial"/>
                <a:sym typeface="Arial"/>
              </a:rPr>
              <a:t>Sign into MyTC.</a:t>
            </a:r>
            <a:endParaRPr sz="1400">
              <a:latin typeface="Arial"/>
              <a:ea typeface="Arial"/>
              <a:cs typeface="Arial"/>
              <a:sym typeface="Arial"/>
            </a:endParaRPr>
          </a:p>
          <a:p>
            <a:pPr indent="0" lvl="0" marL="0" marR="0" rtl="0" algn="l">
              <a:lnSpc>
                <a:spcPct val="100000"/>
              </a:lnSpc>
              <a:spcBef>
                <a:spcPts val="0"/>
              </a:spcBef>
              <a:spcAft>
                <a:spcPts val="0"/>
              </a:spcAft>
              <a:buSzPts val="1500"/>
              <a:buFont typeface="Arial"/>
              <a:buNone/>
            </a:pPr>
            <a:r>
              <a:t/>
            </a:r>
            <a:endParaRPr sz="1500">
              <a:latin typeface="Arial"/>
              <a:ea typeface="Arial"/>
              <a:cs typeface="Arial"/>
              <a:sym typeface="Arial"/>
            </a:endParaRPr>
          </a:p>
          <a:p>
            <a:pPr indent="0" lvl="0" marL="0" marR="0" rtl="0" algn="l">
              <a:lnSpc>
                <a:spcPct val="100000"/>
              </a:lnSpc>
              <a:spcBef>
                <a:spcPts val="35"/>
              </a:spcBef>
              <a:spcAft>
                <a:spcPts val="0"/>
              </a:spcAft>
              <a:buSzPts val="1600"/>
              <a:buFont typeface="Arial"/>
              <a:buNone/>
            </a:pPr>
            <a:r>
              <a:t/>
            </a:r>
            <a:endParaRPr sz="1600">
              <a:latin typeface="Arial"/>
              <a:ea typeface="Arial"/>
              <a:cs typeface="Arial"/>
              <a:sym typeface="Arial"/>
            </a:endParaRPr>
          </a:p>
          <a:p>
            <a:pPr indent="-241934" lvl="0" marL="469900" marR="5080" rtl="0" algn="l">
              <a:lnSpc>
                <a:spcPct val="100000"/>
              </a:lnSpc>
              <a:spcBef>
                <a:spcPts val="0"/>
              </a:spcBef>
              <a:spcAft>
                <a:spcPts val="0"/>
              </a:spcAft>
              <a:buSzPts val="1400"/>
              <a:buFont typeface="Arial"/>
              <a:buAutoNum type="arabicPeriod"/>
            </a:pPr>
            <a:r>
              <a:rPr b="1" lang="en-US" sz="1400">
                <a:latin typeface="Arial"/>
                <a:ea typeface="Arial"/>
                <a:cs typeface="Arial"/>
                <a:sym typeface="Arial"/>
              </a:rPr>
              <a:t>Underneath Student Resources, locate the Degree Audit link in the right-  hand column.</a:t>
            </a:r>
            <a:endParaRPr sz="1400">
              <a:latin typeface="Arial"/>
              <a:ea typeface="Arial"/>
              <a:cs typeface="Arial"/>
              <a:sym typeface="Arial"/>
            </a:endParaRPr>
          </a:p>
          <a:p>
            <a:pPr indent="0" lvl="0" marL="0" marR="0" rtl="0" algn="l">
              <a:lnSpc>
                <a:spcPct val="100000"/>
              </a:lnSpc>
              <a:spcBef>
                <a:spcPts val="0"/>
              </a:spcBef>
              <a:spcAft>
                <a:spcPts val="0"/>
              </a:spcAft>
              <a:buSzPts val="1500"/>
              <a:buFont typeface="Arial"/>
              <a:buNone/>
            </a:pPr>
            <a:r>
              <a:t/>
            </a:r>
            <a:endParaRPr sz="1500">
              <a:latin typeface="Arial"/>
              <a:ea typeface="Arial"/>
              <a:cs typeface="Arial"/>
              <a:sym typeface="Arial"/>
            </a:endParaRPr>
          </a:p>
          <a:p>
            <a:pPr indent="0" lvl="0" marL="0" marR="0" rtl="0" algn="l">
              <a:lnSpc>
                <a:spcPct val="100000"/>
              </a:lnSpc>
              <a:spcBef>
                <a:spcPts val="50"/>
              </a:spcBef>
              <a:spcAft>
                <a:spcPts val="0"/>
              </a:spcAft>
              <a:buSzPts val="1600"/>
              <a:buFont typeface="Arial"/>
              <a:buNone/>
            </a:pPr>
            <a:r>
              <a:t/>
            </a:r>
            <a:endParaRPr sz="1600">
              <a:latin typeface="Arial"/>
              <a:ea typeface="Arial"/>
              <a:cs typeface="Arial"/>
              <a:sym typeface="Arial"/>
            </a:endParaRPr>
          </a:p>
          <a:p>
            <a:pPr indent="-241934" lvl="0" marL="469900" marR="0" rtl="0" algn="l">
              <a:lnSpc>
                <a:spcPct val="100000"/>
              </a:lnSpc>
              <a:spcBef>
                <a:spcPts val="0"/>
              </a:spcBef>
              <a:spcAft>
                <a:spcPts val="0"/>
              </a:spcAft>
              <a:buSzPts val="1400"/>
              <a:buFont typeface="Arial"/>
              <a:buAutoNum type="arabicPeriod"/>
            </a:pPr>
            <a:r>
              <a:rPr b="1" lang="en-US" sz="1400">
                <a:latin typeface="Arial"/>
                <a:ea typeface="Arial"/>
                <a:cs typeface="Arial"/>
                <a:sym typeface="Arial"/>
              </a:rPr>
              <a:t>Click on the link.</a:t>
            </a:r>
            <a:endParaRPr sz="1400">
              <a:latin typeface="Arial"/>
              <a:ea typeface="Arial"/>
              <a:cs typeface="Arial"/>
              <a:sym typeface="Arial"/>
            </a:endParaRPr>
          </a:p>
        </p:txBody>
      </p:sp>
      <p:sp>
        <p:nvSpPr>
          <p:cNvPr id="51" name="Google Shape;51;p2"/>
          <p:cNvSpPr/>
          <p:nvPr/>
        </p:nvSpPr>
        <p:spPr>
          <a:xfrm>
            <a:off x="14054" y="0"/>
            <a:ext cx="9177250" cy="125376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 name="Google Shape;52;p2"/>
          <p:cNvSpPr/>
          <p:nvPr/>
        </p:nvSpPr>
        <p:spPr>
          <a:xfrm>
            <a:off x="2606155" y="1436906"/>
            <a:ext cx="4851400" cy="1295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3" name="Google Shape;53;p2"/>
          <p:cNvSpPr txBox="1"/>
          <p:nvPr/>
        </p:nvSpPr>
        <p:spPr>
          <a:xfrm>
            <a:off x="4956673" y="6989775"/>
            <a:ext cx="176100" cy="165600"/>
          </a:xfrm>
          <a:prstGeom prst="rect">
            <a:avLst/>
          </a:prstGeom>
          <a:noFill/>
          <a:ln>
            <a:noFill/>
          </a:ln>
        </p:spPr>
        <p:txBody>
          <a:bodyPr anchorCtr="0" anchor="t" bIns="0" lIns="0" spcFirstLastPara="1" rIns="0" wrap="square" tIns="0">
            <a:spAutoFit/>
          </a:bodyPr>
          <a:lstStyle/>
          <a:p>
            <a:pPr indent="0" lvl="0" marL="38100" marR="0" rtl="0" algn="l">
              <a:lnSpc>
                <a:spcPct val="104545"/>
              </a:lnSpc>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7875e89f56_0_5"/>
          <p:cNvSpPr txBox="1"/>
          <p:nvPr/>
        </p:nvSpPr>
        <p:spPr>
          <a:xfrm>
            <a:off x="0" y="0"/>
            <a:ext cx="3983700" cy="4563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rPr b="1" lang="en-US" sz="1800">
                <a:solidFill>
                  <a:schemeClr val="dk1"/>
                </a:solidFill>
              </a:rPr>
              <a:t>Removing a Planned Course</a:t>
            </a:r>
            <a:endParaRPr b="1" sz="1800">
              <a:solidFill>
                <a:schemeClr val="dk1"/>
              </a:solidFill>
            </a:endParaRPr>
          </a:p>
        </p:txBody>
      </p:sp>
      <p:pic>
        <p:nvPicPr>
          <p:cNvPr id="230" name="Google Shape;230;g7875e89f56_0_5"/>
          <p:cNvPicPr preferRelativeResize="0"/>
          <p:nvPr/>
        </p:nvPicPr>
        <p:blipFill rotWithShape="1">
          <a:blip r:embed="rId3">
            <a:alphaModFix/>
          </a:blip>
          <a:srcRect b="48698" l="10304" r="34115" t="12442"/>
          <a:stretch/>
        </p:blipFill>
        <p:spPr>
          <a:xfrm>
            <a:off x="2241575" y="1157350"/>
            <a:ext cx="5421202" cy="2131925"/>
          </a:xfrm>
          <a:prstGeom prst="rect">
            <a:avLst/>
          </a:prstGeom>
          <a:noFill/>
          <a:ln>
            <a:noFill/>
          </a:ln>
        </p:spPr>
      </p:pic>
      <p:sp>
        <p:nvSpPr>
          <p:cNvPr id="231" name="Google Shape;231;g7875e89f56_0_5"/>
          <p:cNvSpPr txBox="1"/>
          <p:nvPr/>
        </p:nvSpPr>
        <p:spPr>
          <a:xfrm>
            <a:off x="645775" y="3532925"/>
            <a:ext cx="8503200" cy="818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If you want to delete a planned course while in the planning tool, just click the course you want to delete.</a:t>
            </a:r>
            <a:endParaRPr/>
          </a:p>
          <a:p>
            <a:pPr indent="-317500" lvl="0" marL="457200" rtl="0" algn="l">
              <a:spcBef>
                <a:spcPts val="0"/>
              </a:spcBef>
              <a:spcAft>
                <a:spcPts val="0"/>
              </a:spcAft>
              <a:buSzPts val="1400"/>
              <a:buChar char="●"/>
            </a:pPr>
            <a:r>
              <a:rPr lang="en-US"/>
              <a:t>A box will open up asking for confirmation. Click Remove to remove it.</a:t>
            </a:r>
            <a:endParaRPr/>
          </a:p>
        </p:txBody>
      </p:sp>
      <p:cxnSp>
        <p:nvCxnSpPr>
          <p:cNvPr id="232" name="Google Shape;232;g7875e89f56_0_5"/>
          <p:cNvCxnSpPr/>
          <p:nvPr/>
        </p:nvCxnSpPr>
        <p:spPr>
          <a:xfrm flipH="1" rot="10800000">
            <a:off x="816225" y="2704550"/>
            <a:ext cx="1583700" cy="523800"/>
          </a:xfrm>
          <a:prstGeom prst="straightConnector1">
            <a:avLst/>
          </a:prstGeom>
          <a:noFill/>
          <a:ln cap="flat" cmpd="sng" w="28575">
            <a:solidFill>
              <a:schemeClr val="dk2"/>
            </a:solidFill>
            <a:prstDash val="solid"/>
            <a:round/>
            <a:headEnd len="med" w="med" type="none"/>
            <a:tailEnd len="med" w="med" type="triangle"/>
          </a:ln>
        </p:spPr>
      </p:cxnSp>
      <p:pic>
        <p:nvPicPr>
          <p:cNvPr id="233" name="Google Shape;233;g7875e89f56_0_5"/>
          <p:cNvPicPr preferRelativeResize="0"/>
          <p:nvPr/>
        </p:nvPicPr>
        <p:blipFill rotWithShape="1">
          <a:blip r:embed="rId4">
            <a:alphaModFix/>
          </a:blip>
          <a:srcRect b="40594" l="21602" r="34719" t="36912"/>
          <a:stretch/>
        </p:blipFill>
        <p:spPr>
          <a:xfrm>
            <a:off x="3141075" y="4351625"/>
            <a:ext cx="3406651" cy="986799"/>
          </a:xfrm>
          <a:prstGeom prst="rect">
            <a:avLst/>
          </a:prstGeom>
          <a:noFill/>
          <a:ln>
            <a:noFill/>
          </a:ln>
        </p:spPr>
      </p:pic>
      <p:sp>
        <p:nvSpPr>
          <p:cNvPr id="234" name="Google Shape;234;g7875e89f56_0_5"/>
          <p:cNvSpPr txBox="1"/>
          <p:nvPr/>
        </p:nvSpPr>
        <p:spPr>
          <a:xfrm>
            <a:off x="700575" y="5646700"/>
            <a:ext cx="8503200" cy="712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If you decide to wait until you are back in the audit, you will be able to remove the planned course by clicking the red X to the right of the course. Then click Yes in the warning box to remove it.</a:t>
            </a:r>
            <a:endParaRPr/>
          </a:p>
        </p:txBody>
      </p:sp>
      <p:sp>
        <p:nvSpPr>
          <p:cNvPr id="235" name="Google Shape;235;g7875e89f56_0_5"/>
          <p:cNvSpPr txBox="1"/>
          <p:nvPr/>
        </p:nvSpPr>
        <p:spPr>
          <a:xfrm>
            <a:off x="4920900" y="7413925"/>
            <a:ext cx="619200" cy="24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20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7875e89f56_0_10"/>
          <p:cNvSpPr txBox="1"/>
          <p:nvPr/>
        </p:nvSpPr>
        <p:spPr>
          <a:xfrm>
            <a:off x="0" y="0"/>
            <a:ext cx="3983700" cy="4563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rPr b="1" lang="en-US" sz="1800">
                <a:solidFill>
                  <a:schemeClr val="dk1"/>
                </a:solidFill>
              </a:rPr>
              <a:t>Planned Courses on the Audit</a:t>
            </a:r>
            <a:endParaRPr b="1" sz="1800">
              <a:solidFill>
                <a:schemeClr val="dk1"/>
              </a:solidFill>
            </a:endParaRPr>
          </a:p>
        </p:txBody>
      </p:sp>
      <p:sp>
        <p:nvSpPr>
          <p:cNvPr id="241" name="Google Shape;241;g7875e89f56_0_10"/>
          <p:cNvSpPr txBox="1"/>
          <p:nvPr/>
        </p:nvSpPr>
        <p:spPr>
          <a:xfrm>
            <a:off x="353275" y="998950"/>
            <a:ext cx="9246600" cy="48363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US" sz="1600"/>
              <a:t>Planned courses will stay on the degree audit until the start of the term of that planned course.</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US" sz="1600"/>
              <a:t>Once that term begins, the planned course will automatically fall into the </a:t>
            </a:r>
            <a:r>
              <a:rPr lang="en-US" sz="1600"/>
              <a:t>Unsatisfactory</a:t>
            </a:r>
            <a:r>
              <a:rPr lang="en-US" sz="1600"/>
              <a:t> or Uncompleted Courses section at the very bottom of the audit.</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US" sz="1600"/>
              <a:t>If you registered for that course, you may now move it to the section using the Move Course function. This is not an automatic feature where the actual course will replace the planned course.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US" sz="1600"/>
              <a:t>For Ed.D./Ed.D. CTAS Students:</a:t>
            </a:r>
            <a:endParaRPr b="1" sz="1600"/>
          </a:p>
          <a:p>
            <a:pPr indent="0" lvl="0" marL="0" rtl="0" algn="l">
              <a:spcBef>
                <a:spcPts val="0"/>
              </a:spcBef>
              <a:spcAft>
                <a:spcPts val="0"/>
              </a:spcAft>
              <a:buNone/>
            </a:pPr>
            <a:r>
              <a:rPr b="1" lang="en-US" sz="1600"/>
              <a:t>Please note that approved Program Plans by ODS with Planned courses will need to be updated by you after registering for the final planned course that was to appear on the Program Plan.</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rPr b="1" lang="en-US" sz="1600"/>
              <a:t>Your Program Plan will need to be submitted again to ODS by your advisor to confirm that you registered for all courses necessary for your Program Plan.</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rPr b="1" lang="en-US" sz="1600"/>
              <a:t>You DO NOT need to submit a new Program Plan to ODS after every term you have a planned course listed.</a:t>
            </a:r>
            <a:endParaRPr b="1" sz="1600"/>
          </a:p>
        </p:txBody>
      </p:sp>
      <p:sp>
        <p:nvSpPr>
          <p:cNvPr id="242" name="Google Shape;242;g7875e89f56_0_10"/>
          <p:cNvSpPr txBox="1"/>
          <p:nvPr/>
        </p:nvSpPr>
        <p:spPr>
          <a:xfrm>
            <a:off x="5165300" y="7104325"/>
            <a:ext cx="505200" cy="22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21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9a5d902579_3_3"/>
          <p:cNvSpPr txBox="1"/>
          <p:nvPr>
            <p:ph type="title"/>
          </p:nvPr>
        </p:nvSpPr>
        <p:spPr>
          <a:xfrm>
            <a:off x="142747" y="391159"/>
            <a:ext cx="9772800" cy="391200"/>
          </a:xfrm>
          <a:prstGeom prst="rect">
            <a:avLst/>
          </a:prstGeom>
        </p:spPr>
        <p:txBody>
          <a:bodyPr anchorCtr="0" anchor="t" bIns="0" lIns="0" spcFirstLastPara="1" rIns="0" wrap="square" tIns="0">
            <a:noAutofit/>
          </a:bodyPr>
          <a:lstStyle/>
          <a:p>
            <a:pPr indent="0" lvl="0" marL="0" marR="5080" rtl="0" algn="l">
              <a:spcBef>
                <a:spcPts val="0"/>
              </a:spcBef>
              <a:spcAft>
                <a:spcPts val="0"/>
              </a:spcAft>
              <a:buNone/>
            </a:pPr>
            <a:r>
              <a:rPr b="1" lang="en-US"/>
              <a:t>Submitting a Program Plan to ODS</a:t>
            </a:r>
            <a:endParaRPr b="1"/>
          </a:p>
        </p:txBody>
      </p:sp>
      <p:sp>
        <p:nvSpPr>
          <p:cNvPr id="248" name="Google Shape;248;g9a5d902579_3_3"/>
          <p:cNvSpPr txBox="1"/>
          <p:nvPr>
            <p:ph idx="1" type="body"/>
          </p:nvPr>
        </p:nvSpPr>
        <p:spPr>
          <a:xfrm>
            <a:off x="400800" y="1238749"/>
            <a:ext cx="9256800" cy="55161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US"/>
              <a:t>Ed.D./Ed.D. CTAS Students:</a:t>
            </a:r>
            <a:endParaRPr/>
          </a:p>
          <a:p>
            <a:pPr indent="-317500" lvl="1" marL="914400" rtl="0" algn="l">
              <a:spcBef>
                <a:spcPts val="0"/>
              </a:spcBef>
              <a:spcAft>
                <a:spcPts val="0"/>
              </a:spcAft>
              <a:buSzPts val="1400"/>
              <a:buChar char="○"/>
            </a:pPr>
            <a:r>
              <a:rPr lang="en-US"/>
              <a:t>Ed.D. students are expected to submit their plan at approximately the time 75 credits have been completed (including approved transfer credits).</a:t>
            </a:r>
            <a:endParaRPr/>
          </a:p>
          <a:p>
            <a:pPr indent="-317500" lvl="1" marL="914400" rtl="0" algn="l">
              <a:spcBef>
                <a:spcPts val="0"/>
              </a:spcBef>
              <a:spcAft>
                <a:spcPts val="0"/>
              </a:spcAft>
              <a:buSzPts val="1400"/>
              <a:buChar char="○"/>
            </a:pPr>
            <a:r>
              <a:rPr lang="en-US"/>
              <a:t>When all coursework have been moved and planned into your degree audit, please consult with your academic advisor to confirm that these are the minimum 90 points necessary to meet your program requirements.</a:t>
            </a:r>
            <a:endParaRPr/>
          </a:p>
          <a:p>
            <a:pPr indent="-317500" lvl="1" marL="914400" rtl="0" algn="l">
              <a:spcBef>
                <a:spcPts val="0"/>
              </a:spcBef>
              <a:spcAft>
                <a:spcPts val="0"/>
              </a:spcAft>
              <a:buSzPts val="1400"/>
              <a:buChar char="○"/>
            </a:pPr>
            <a:r>
              <a:rPr lang="en-US"/>
              <a:t>If approved, your advisor will make the audit official and this will notify ODS to begin processing.</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lang="en-US"/>
              <a:t>Ph.D. Students</a:t>
            </a:r>
            <a:endParaRPr/>
          </a:p>
          <a:p>
            <a:pPr indent="-317500" lvl="1" marL="914400" rtl="0" algn="l">
              <a:spcBef>
                <a:spcPts val="0"/>
              </a:spcBef>
              <a:spcAft>
                <a:spcPts val="0"/>
              </a:spcAft>
              <a:buSzPts val="1400"/>
              <a:buChar char="○"/>
            </a:pPr>
            <a:r>
              <a:rPr lang="en-US"/>
              <a:t>Ph.D. students are expected to submit their plan in the term they are completing their final coursework that will be listed on the program plan.</a:t>
            </a:r>
            <a:endParaRPr/>
          </a:p>
          <a:p>
            <a:pPr indent="-317500" lvl="1" marL="914400" rtl="0" algn="l">
              <a:spcBef>
                <a:spcPts val="0"/>
              </a:spcBef>
              <a:spcAft>
                <a:spcPts val="0"/>
              </a:spcAft>
              <a:buSzPts val="1400"/>
              <a:buChar char="○"/>
            </a:pPr>
            <a:r>
              <a:rPr lang="en-US"/>
              <a:t>Planned coursework will not be accepted and should not be noted on the program plan.</a:t>
            </a:r>
            <a:endParaRPr/>
          </a:p>
          <a:p>
            <a:pPr indent="-317500" lvl="1" marL="914400" rtl="0" algn="l">
              <a:spcBef>
                <a:spcPts val="0"/>
              </a:spcBef>
              <a:spcAft>
                <a:spcPts val="0"/>
              </a:spcAft>
              <a:buClr>
                <a:schemeClr val="dk1"/>
              </a:buClr>
              <a:buSzPts val="1400"/>
              <a:buChar char="○"/>
            </a:pPr>
            <a:r>
              <a:rPr lang="en-US">
                <a:solidFill>
                  <a:schemeClr val="dk1"/>
                </a:solidFill>
              </a:rPr>
              <a:t>When all coursework have been moved into your degree audit, please consult with your academic advisor to confirm that these are the minimum points (most are 75, but some programs require more) necessary to meet your program requirements.</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If approved, your advisor will make the audit official and this will notify ODS to begin processing.</a:t>
            </a:r>
            <a:endParaRPr/>
          </a:p>
        </p:txBody>
      </p:sp>
      <p:sp>
        <p:nvSpPr>
          <p:cNvPr id="249" name="Google Shape;249;g9a5d902579_3_3"/>
          <p:cNvSpPr txBox="1"/>
          <p:nvPr/>
        </p:nvSpPr>
        <p:spPr>
          <a:xfrm>
            <a:off x="5018650" y="7202100"/>
            <a:ext cx="488700" cy="24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22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9a5d902579_3_12"/>
          <p:cNvSpPr txBox="1"/>
          <p:nvPr>
            <p:ph type="title"/>
          </p:nvPr>
        </p:nvSpPr>
        <p:spPr>
          <a:xfrm>
            <a:off x="142747" y="391159"/>
            <a:ext cx="9772800" cy="39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a:t>Understanding Your Degree Audit</a:t>
            </a:r>
            <a:endParaRPr b="1"/>
          </a:p>
        </p:txBody>
      </p:sp>
      <p:sp>
        <p:nvSpPr>
          <p:cNvPr id="255" name="Google Shape;255;g9a5d902579_3_12"/>
          <p:cNvSpPr txBox="1"/>
          <p:nvPr>
            <p:ph idx="1" type="body"/>
          </p:nvPr>
        </p:nvSpPr>
        <p:spPr>
          <a:xfrm>
            <a:off x="400800" y="1238750"/>
            <a:ext cx="9256800" cy="5616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The doctoral degree audit is broken into several subsections that address specific academic or ODS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NOTE:</a:t>
            </a:r>
            <a:r>
              <a:rPr lang="en-US"/>
              <a:t> </a:t>
            </a:r>
            <a:r>
              <a:rPr lang="en-US"/>
              <a:t>The Program Plan is the only subsection you or your academic advisor will be updating. All others are purely informational and read-only.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Summary of subsections:</a:t>
            </a:r>
            <a:endParaRPr/>
          </a:p>
          <a:p>
            <a:pPr indent="-317500" lvl="0" marL="457200" rtl="0" algn="l">
              <a:spcBef>
                <a:spcPts val="0"/>
              </a:spcBef>
              <a:spcAft>
                <a:spcPts val="0"/>
              </a:spcAft>
              <a:buSzPts val="1400"/>
              <a:buChar char="●"/>
            </a:pPr>
            <a:r>
              <a:rPr lang="en-US"/>
              <a:t>&lt;Program name&gt; - this is where you will process your Program Plan of Study.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Certification (Ed.D./Ed.D.CTAS) or Master of Philosophy (Ph.D.) - this is where you can see all items required to become a Certified doctoral candidate or receive the Master of Philosophy degree. Specific information can be found in your degree Requirements Bulletin.</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Period of Certification (Ed.D./Ed.D.CTAS) or Period of Eligibility (Ph.D.) - this tracks the amount of time remaining in your program. For Ed.D./Ed.D.CTAS students, if you are not yet certified, this subsection will be empty.</a:t>
            </a:r>
            <a:endParaRPr/>
          </a:p>
        </p:txBody>
      </p:sp>
      <p:sp>
        <p:nvSpPr>
          <p:cNvPr id="256" name="Google Shape;256;g9a5d902579_3_12"/>
          <p:cNvSpPr txBox="1"/>
          <p:nvPr/>
        </p:nvSpPr>
        <p:spPr>
          <a:xfrm>
            <a:off x="4920900" y="7283575"/>
            <a:ext cx="4074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23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a02ae7ea8f_1_0"/>
          <p:cNvSpPr txBox="1"/>
          <p:nvPr>
            <p:ph type="title"/>
          </p:nvPr>
        </p:nvSpPr>
        <p:spPr>
          <a:xfrm>
            <a:off x="142747" y="391159"/>
            <a:ext cx="9772800" cy="3912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US"/>
              <a:t>Understanding Your Degree Audit (Cont.)</a:t>
            </a:r>
            <a:endParaRPr b="1"/>
          </a:p>
        </p:txBody>
      </p:sp>
      <p:sp>
        <p:nvSpPr>
          <p:cNvPr id="262" name="Google Shape;262;ga02ae7ea8f_1_0"/>
          <p:cNvSpPr txBox="1"/>
          <p:nvPr>
            <p:ph idx="1" type="body"/>
          </p:nvPr>
        </p:nvSpPr>
        <p:spPr>
          <a:xfrm>
            <a:off x="400800" y="1238749"/>
            <a:ext cx="9256800" cy="5471100"/>
          </a:xfrm>
          <a:prstGeom prst="rect">
            <a:avLst/>
          </a:prstGeom>
        </p:spPr>
        <p:txBody>
          <a:bodyPr anchorCtr="0" anchor="t" bIns="0" lIns="0" spcFirstLastPara="1" rIns="0" wrap="square" tIns="0">
            <a:noAutofit/>
          </a:bodyPr>
          <a:lstStyle/>
          <a:p>
            <a:pPr indent="-317500" lvl="0" marL="457200" rtl="0" algn="l">
              <a:spcBef>
                <a:spcPts val="0"/>
              </a:spcBef>
              <a:spcAft>
                <a:spcPts val="0"/>
              </a:spcAft>
              <a:buClr>
                <a:schemeClr val="dk1"/>
              </a:buClr>
              <a:buSzPts val="1400"/>
              <a:buChar char="●"/>
            </a:pPr>
            <a:r>
              <a:rPr lang="en-US"/>
              <a:t>Obligation (only visible when you become Obligated for Continuous Enrollment) - tracks how this requirement is met for each term you are Obligated.</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dk1"/>
              </a:buClr>
              <a:buSzPts val="1400"/>
              <a:buChar char="●"/>
            </a:pPr>
            <a:r>
              <a:rPr lang="en-US"/>
              <a:t>Dissertation Proposal - lets you know if their Dissertation Proposal is fully submitted in ODS (a fully submitted proposal consists of the Dissertation Proposal Hearing Report form, IRB approval letter, and the proposal manuscript).</a:t>
            </a:r>
            <a:endParaRPr/>
          </a:p>
          <a:p>
            <a:pPr indent="-330200" lvl="1" marL="914400" rtl="0" algn="l">
              <a:spcBef>
                <a:spcPts val="0"/>
              </a:spcBef>
              <a:spcAft>
                <a:spcPts val="0"/>
              </a:spcAft>
              <a:buClr>
                <a:schemeClr val="dk1"/>
              </a:buClr>
              <a:buSzPts val="1600"/>
              <a:buChar char="○"/>
            </a:pPr>
            <a:r>
              <a:rPr lang="en-US" sz="2000">
                <a:solidFill>
                  <a:schemeClr val="dk1"/>
                </a:solidFill>
                <a:latin typeface="Arial"/>
                <a:ea typeface="Arial"/>
                <a:cs typeface="Arial"/>
                <a:sym typeface="Arial"/>
              </a:rPr>
              <a:t>For PhD students, this section also tracks the Advanced Seminar.</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dk1"/>
              </a:buClr>
              <a:buSzPts val="1400"/>
              <a:buChar char="●"/>
            </a:pPr>
            <a:r>
              <a:rPr lang="en-US"/>
              <a:t>Internship Requirement (only for Clinical Psych, Counseling Psych, or School Psych) - tracks completion of required Internship coursework.</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dk1"/>
              </a:buClr>
              <a:buSzPts val="1400"/>
              <a:buChar char="●"/>
            </a:pPr>
            <a:r>
              <a:rPr lang="en-US"/>
              <a:t>Dissertation - tracks completion of oral defense and completion of degree.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NOTE: </a:t>
            </a:r>
            <a:r>
              <a:rPr lang="en-US"/>
              <a:t>If you see anything that you believe is in error, please reach out to the Office of Doctoral Studies for assistance. </a:t>
            </a:r>
            <a:endParaRPr/>
          </a:p>
        </p:txBody>
      </p:sp>
      <p:sp>
        <p:nvSpPr>
          <p:cNvPr id="263" name="Google Shape;263;ga02ae7ea8f_1_0"/>
          <p:cNvSpPr txBox="1"/>
          <p:nvPr/>
        </p:nvSpPr>
        <p:spPr>
          <a:xfrm>
            <a:off x="4956677" y="6989775"/>
            <a:ext cx="339000" cy="228600"/>
          </a:xfrm>
          <a:prstGeom prst="rect">
            <a:avLst/>
          </a:prstGeom>
          <a:noFill/>
          <a:ln>
            <a:noFill/>
          </a:ln>
        </p:spPr>
        <p:txBody>
          <a:bodyPr anchorCtr="0" anchor="t" bIns="0" lIns="0" spcFirstLastPara="1" rIns="0" wrap="square" tIns="0">
            <a:noAutofit/>
          </a:bodyPr>
          <a:lstStyle/>
          <a:p>
            <a:pPr indent="0" lvl="0" marL="0" marR="0" rtl="0" algn="ctr">
              <a:lnSpc>
                <a:spcPct val="104545"/>
              </a:lnSpc>
              <a:spcBef>
                <a:spcPts val="0"/>
              </a:spcBef>
              <a:spcAft>
                <a:spcPts val="0"/>
              </a:spcAft>
              <a:buNone/>
            </a:pPr>
            <a:r>
              <a:rPr lang="en-US"/>
              <a:t>24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7" name="Shape 267"/>
        <p:cNvGrpSpPr/>
        <p:nvPr/>
      </p:nvGrpSpPr>
      <p:grpSpPr>
        <a:xfrm>
          <a:off x="0" y="0"/>
          <a:ext cx="0" cy="0"/>
          <a:chOff x="0" y="0"/>
          <a:chExt cx="0" cy="0"/>
        </a:xfrm>
      </p:grpSpPr>
      <p:sp>
        <p:nvSpPr>
          <p:cNvPr id="268" name="Google Shape;268;p19"/>
          <p:cNvSpPr txBox="1"/>
          <p:nvPr/>
        </p:nvSpPr>
        <p:spPr>
          <a:xfrm>
            <a:off x="142752" y="133600"/>
            <a:ext cx="29763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800">
                <a:latin typeface="Arial"/>
                <a:ea typeface="Arial"/>
                <a:cs typeface="Arial"/>
                <a:sym typeface="Arial"/>
              </a:rPr>
              <a:t>Access Course History</a:t>
            </a:r>
            <a:endParaRPr sz="1800">
              <a:latin typeface="Arial"/>
              <a:ea typeface="Arial"/>
              <a:cs typeface="Arial"/>
              <a:sym typeface="Arial"/>
            </a:endParaRPr>
          </a:p>
        </p:txBody>
      </p:sp>
      <p:sp>
        <p:nvSpPr>
          <p:cNvPr id="269" name="Google Shape;269;p19"/>
          <p:cNvSpPr/>
          <p:nvPr/>
        </p:nvSpPr>
        <p:spPr>
          <a:xfrm>
            <a:off x="160975" y="870869"/>
            <a:ext cx="9736500" cy="1932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0" name="Google Shape;270;p19"/>
          <p:cNvSpPr txBox="1"/>
          <p:nvPr/>
        </p:nvSpPr>
        <p:spPr>
          <a:xfrm>
            <a:off x="312609" y="2991583"/>
            <a:ext cx="9434700" cy="916200"/>
          </a:xfrm>
          <a:prstGeom prst="rect">
            <a:avLst/>
          </a:prstGeom>
          <a:noFill/>
          <a:ln>
            <a:noFill/>
          </a:ln>
        </p:spPr>
        <p:txBody>
          <a:bodyPr anchorCtr="0" anchor="t" bIns="0" lIns="0" spcFirstLastPara="1" rIns="0" wrap="square" tIns="10150">
            <a:spAutoFit/>
          </a:bodyPr>
          <a:lstStyle/>
          <a:p>
            <a:pPr indent="-228600" lvl="0" marL="241300" marR="2261870" rtl="0" algn="l">
              <a:lnSpc>
                <a:spcPct val="101400"/>
              </a:lnSpc>
              <a:spcBef>
                <a:spcPts val="0"/>
              </a:spcBef>
              <a:spcAft>
                <a:spcPts val="0"/>
              </a:spcAft>
              <a:buSzPts val="1400"/>
              <a:buFont typeface="Noto Sans Symbols"/>
              <a:buChar char="∙"/>
            </a:pPr>
            <a:r>
              <a:rPr lang="en-US" sz="1400">
                <a:latin typeface="Arial"/>
                <a:ea typeface="Arial"/>
                <a:cs typeface="Arial"/>
                <a:sym typeface="Arial"/>
              </a:rPr>
              <a:t>To quickly view all courses and past grades, select the “Course History” link located in the Home  box.</a:t>
            </a:r>
            <a:endParaRPr sz="1400">
              <a:latin typeface="Arial"/>
              <a:ea typeface="Arial"/>
              <a:cs typeface="Arial"/>
              <a:sym typeface="Arial"/>
            </a:endParaRPr>
          </a:p>
          <a:p>
            <a:pPr indent="-228600" lvl="0" marL="241300" marR="5080" rtl="0" algn="l">
              <a:lnSpc>
                <a:spcPct val="130000"/>
              </a:lnSpc>
              <a:spcBef>
                <a:spcPts val="65"/>
              </a:spcBef>
              <a:spcAft>
                <a:spcPts val="0"/>
              </a:spcAft>
              <a:buSzPts val="1400"/>
              <a:buFont typeface="Noto Sans Symbols"/>
              <a:buChar char="∙"/>
            </a:pPr>
            <a:r>
              <a:rPr lang="en-US" sz="1400">
                <a:latin typeface="Arial"/>
                <a:ea typeface="Arial"/>
                <a:cs typeface="Arial"/>
                <a:sym typeface="Arial"/>
              </a:rPr>
              <a:t>Once selected, a list of courses and information will appear. The list will contain course title, grade (completion status), and the  term in which the course was taken.</a:t>
            </a:r>
            <a:endParaRPr sz="1400">
              <a:latin typeface="Arial"/>
              <a:ea typeface="Arial"/>
              <a:cs typeface="Arial"/>
              <a:sym typeface="Arial"/>
            </a:endParaRPr>
          </a:p>
        </p:txBody>
      </p:sp>
      <p:sp>
        <p:nvSpPr>
          <p:cNvPr id="271" name="Google Shape;271;p19"/>
          <p:cNvSpPr/>
          <p:nvPr/>
        </p:nvSpPr>
        <p:spPr>
          <a:xfrm>
            <a:off x="848025" y="4185325"/>
            <a:ext cx="6734400" cy="2670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2" name="Google Shape;272;p19"/>
          <p:cNvSpPr txBox="1"/>
          <p:nvPr/>
        </p:nvSpPr>
        <p:spPr>
          <a:xfrm>
            <a:off x="4741650" y="7202100"/>
            <a:ext cx="5376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25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6" name="Shape 276"/>
        <p:cNvGrpSpPr/>
        <p:nvPr/>
      </p:nvGrpSpPr>
      <p:grpSpPr>
        <a:xfrm>
          <a:off x="0" y="0"/>
          <a:ext cx="0" cy="0"/>
          <a:chOff x="0" y="0"/>
          <a:chExt cx="0" cy="0"/>
        </a:xfrm>
      </p:grpSpPr>
      <p:sp>
        <p:nvSpPr>
          <p:cNvPr id="277" name="Google Shape;277;p21"/>
          <p:cNvSpPr txBox="1"/>
          <p:nvPr>
            <p:ph type="title"/>
          </p:nvPr>
        </p:nvSpPr>
        <p:spPr>
          <a:xfrm>
            <a:off x="401575" y="288875"/>
            <a:ext cx="4612800" cy="358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a:t>Have Questions or Concerns?</a:t>
            </a:r>
            <a:endParaRPr b="1"/>
          </a:p>
        </p:txBody>
      </p:sp>
      <p:sp>
        <p:nvSpPr>
          <p:cNvPr id="278" name="Google Shape;278;p21"/>
          <p:cNvSpPr txBox="1"/>
          <p:nvPr>
            <p:ph idx="1" type="body"/>
          </p:nvPr>
        </p:nvSpPr>
        <p:spPr>
          <a:xfrm>
            <a:off x="401586" y="1809107"/>
            <a:ext cx="9256800" cy="4759200"/>
          </a:xfrm>
          <a:prstGeom prst="rect">
            <a:avLst/>
          </a:prstGeom>
          <a:noFill/>
          <a:ln>
            <a:noFill/>
          </a:ln>
        </p:spPr>
        <p:txBody>
          <a:bodyPr anchorCtr="0" anchor="t" bIns="0" lIns="0" spcFirstLastPara="1" rIns="0" wrap="square" tIns="8250">
            <a:spAutoFit/>
          </a:bodyPr>
          <a:lstStyle/>
          <a:p>
            <a:pPr indent="0" lvl="0" marL="211453" marR="5080" rtl="0" algn="l">
              <a:lnSpc>
                <a:spcPct val="101499"/>
              </a:lnSpc>
              <a:spcBef>
                <a:spcPts val="0"/>
              </a:spcBef>
              <a:spcAft>
                <a:spcPts val="0"/>
              </a:spcAft>
              <a:buNone/>
            </a:pPr>
            <a:r>
              <a:rPr lang="en-US"/>
              <a:t>If you have any questions or concerns regarding the degree audit system, contact us via email at </a:t>
            </a:r>
            <a:r>
              <a:rPr lang="en-US" u="sng">
                <a:solidFill>
                  <a:schemeClr val="hlink"/>
                </a:solidFill>
                <a:hlinkClick r:id="rId3"/>
              </a:rPr>
              <a:t>registrar@tc.columbia.edu</a:t>
            </a:r>
            <a:r>
              <a:rPr lang="en-US"/>
              <a:t>.</a:t>
            </a:r>
            <a:endParaRPr/>
          </a:p>
          <a:p>
            <a:pPr indent="0" lvl="0" marL="198755" marR="1479" rtl="0" algn="l">
              <a:lnSpc>
                <a:spcPct val="100000"/>
              </a:lnSpc>
              <a:spcBef>
                <a:spcPts val="0"/>
              </a:spcBef>
              <a:spcAft>
                <a:spcPts val="0"/>
              </a:spcAft>
              <a:buNone/>
            </a:pPr>
            <a:r>
              <a:t/>
            </a:r>
            <a:endParaRPr/>
          </a:p>
          <a:p>
            <a:pPr indent="0" lvl="0" marL="0" marR="1479" rtl="0" algn="l">
              <a:lnSpc>
                <a:spcPct val="100000"/>
              </a:lnSpc>
              <a:spcBef>
                <a:spcPts val="10"/>
              </a:spcBef>
              <a:spcAft>
                <a:spcPts val="0"/>
              </a:spcAft>
              <a:buNone/>
            </a:pPr>
            <a:r>
              <a:t/>
            </a:r>
            <a:endParaRPr sz="2800"/>
          </a:p>
          <a:p>
            <a:pPr indent="0" lvl="0" marL="211454" marR="1479" rtl="0" algn="l">
              <a:lnSpc>
                <a:spcPct val="135300"/>
              </a:lnSpc>
              <a:spcBef>
                <a:spcPts val="0"/>
              </a:spcBef>
              <a:spcAft>
                <a:spcPts val="0"/>
              </a:spcAft>
              <a:buNone/>
            </a:pPr>
            <a:r>
              <a:rPr b="1" lang="en-US">
                <a:latin typeface="Arial"/>
                <a:ea typeface="Arial"/>
                <a:cs typeface="Arial"/>
                <a:sym typeface="Arial"/>
              </a:rPr>
              <a:t>Office Hours:  </a:t>
            </a:r>
            <a:r>
              <a:rPr lang="en-US"/>
              <a:t>Monday-Friday  9 a.m. – 5 p.m.</a:t>
            </a:r>
            <a:endParaRPr/>
          </a:p>
        </p:txBody>
      </p:sp>
      <p:sp>
        <p:nvSpPr>
          <p:cNvPr id="279" name="Google Shape;279;p21"/>
          <p:cNvSpPr txBox="1"/>
          <p:nvPr/>
        </p:nvSpPr>
        <p:spPr>
          <a:xfrm>
            <a:off x="4660175" y="7104325"/>
            <a:ext cx="537600" cy="3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26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 name="Shape 57"/>
        <p:cNvGrpSpPr/>
        <p:nvPr/>
      </p:nvGrpSpPr>
      <p:grpSpPr>
        <a:xfrm>
          <a:off x="0" y="0"/>
          <a:ext cx="0" cy="0"/>
          <a:chOff x="0" y="0"/>
          <a:chExt cx="0" cy="0"/>
        </a:xfrm>
      </p:grpSpPr>
      <p:sp>
        <p:nvSpPr>
          <p:cNvPr id="58" name="Google Shape;58;p3"/>
          <p:cNvSpPr/>
          <p:nvPr/>
        </p:nvSpPr>
        <p:spPr>
          <a:xfrm>
            <a:off x="155575" y="155575"/>
            <a:ext cx="9741535" cy="398160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 name="Google Shape;59;p3"/>
          <p:cNvSpPr txBox="1"/>
          <p:nvPr/>
        </p:nvSpPr>
        <p:spPr>
          <a:xfrm>
            <a:off x="142747" y="4799457"/>
            <a:ext cx="4808855" cy="214566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Audit Creation</a:t>
            </a:r>
            <a:endParaRPr sz="1600">
              <a:latin typeface="Arial"/>
              <a:ea typeface="Arial"/>
              <a:cs typeface="Arial"/>
              <a:sym typeface="Arial"/>
            </a:endParaRPr>
          </a:p>
          <a:p>
            <a:pPr indent="0" lvl="0" marL="12700" marR="0" rtl="0" algn="l">
              <a:lnSpc>
                <a:spcPct val="100000"/>
              </a:lnSpc>
              <a:spcBef>
                <a:spcPts val="1005"/>
              </a:spcBef>
              <a:spcAft>
                <a:spcPts val="0"/>
              </a:spcAft>
              <a:buNone/>
            </a:pPr>
            <a:r>
              <a:rPr lang="en-US" sz="1400">
                <a:latin typeface="Arial"/>
                <a:ea typeface="Arial"/>
                <a:cs typeface="Arial"/>
                <a:sym typeface="Arial"/>
              </a:rPr>
              <a:t>Options on the main page from left to right</a:t>
            </a:r>
            <a:endParaRPr sz="1400">
              <a:latin typeface="Arial"/>
              <a:ea typeface="Arial"/>
              <a:cs typeface="Arial"/>
              <a:sym typeface="Arial"/>
            </a:endParaRPr>
          </a:p>
          <a:p>
            <a:pPr indent="-228600" lvl="0" marL="469900" marR="0" rtl="0" algn="l">
              <a:lnSpc>
                <a:spcPct val="100000"/>
              </a:lnSpc>
              <a:spcBef>
                <a:spcPts val="1045"/>
              </a:spcBef>
              <a:spcAft>
                <a:spcPts val="0"/>
              </a:spcAft>
              <a:buSzPts val="1400"/>
              <a:buFont typeface="Noto Sans Symbols"/>
              <a:buChar char="∙"/>
            </a:pPr>
            <a:r>
              <a:rPr lang="en-US" sz="1400">
                <a:latin typeface="Arial"/>
                <a:ea typeface="Arial"/>
                <a:cs typeface="Arial"/>
                <a:sym typeface="Arial"/>
              </a:rPr>
              <a:t>Home: takes you back to the main screen</a:t>
            </a:r>
            <a:endParaRPr sz="1400">
              <a:latin typeface="Arial"/>
              <a:ea typeface="Arial"/>
              <a:cs typeface="Arial"/>
              <a:sym typeface="Arial"/>
            </a:endParaRPr>
          </a:p>
          <a:p>
            <a:pPr indent="-229234" lvl="0" marL="469900" marR="0" rtl="0" algn="l">
              <a:lnSpc>
                <a:spcPct val="100000"/>
              </a:lnSpc>
              <a:spcBef>
                <a:spcPts val="240"/>
              </a:spcBef>
              <a:spcAft>
                <a:spcPts val="0"/>
              </a:spcAft>
              <a:buSzPts val="1400"/>
              <a:buFont typeface="Noto Sans Symbols"/>
              <a:buChar char="∙"/>
            </a:pPr>
            <a:r>
              <a:rPr lang="en-US" sz="1400">
                <a:latin typeface="Arial"/>
                <a:ea typeface="Arial"/>
                <a:cs typeface="Arial"/>
                <a:sym typeface="Arial"/>
              </a:rPr>
              <a:t>Course History: view courses and grades by term</a:t>
            </a:r>
            <a:endParaRPr sz="1400">
              <a:latin typeface="Arial"/>
              <a:ea typeface="Arial"/>
              <a:cs typeface="Arial"/>
              <a:sym typeface="Arial"/>
            </a:endParaRPr>
          </a:p>
          <a:p>
            <a:pPr indent="-228600" lvl="0" marL="469900" marR="5080" rtl="0" algn="l">
              <a:lnSpc>
                <a:spcPct val="100000"/>
              </a:lnSpc>
              <a:spcBef>
                <a:spcPts val="240"/>
              </a:spcBef>
              <a:spcAft>
                <a:spcPts val="0"/>
              </a:spcAft>
              <a:buSzPts val="1400"/>
              <a:buFont typeface="Noto Sans Symbols"/>
              <a:buChar char="∙"/>
            </a:pPr>
            <a:r>
              <a:rPr lang="en-US" sz="1400">
                <a:latin typeface="Arial"/>
                <a:ea typeface="Arial"/>
                <a:cs typeface="Arial"/>
                <a:sym typeface="Arial"/>
              </a:rPr>
              <a:t>Academic Goals: view current declared goal as well as other  audits</a:t>
            </a:r>
            <a:endParaRPr sz="1400">
              <a:latin typeface="Arial"/>
              <a:ea typeface="Arial"/>
              <a:cs typeface="Arial"/>
              <a:sym typeface="Arial"/>
            </a:endParaRPr>
          </a:p>
          <a:p>
            <a:pPr indent="-228600" lvl="0" marL="469900" marR="0" rtl="0" algn="l">
              <a:lnSpc>
                <a:spcPct val="100000"/>
              </a:lnSpc>
              <a:spcBef>
                <a:spcPts val="300"/>
              </a:spcBef>
              <a:spcAft>
                <a:spcPts val="0"/>
              </a:spcAft>
              <a:buSzPts val="1400"/>
              <a:buFont typeface="Noto Sans Symbols"/>
              <a:buChar char="∙"/>
            </a:pPr>
            <a:r>
              <a:rPr lang="en-US" sz="1400">
                <a:latin typeface="Arial"/>
                <a:ea typeface="Arial"/>
                <a:cs typeface="Arial"/>
                <a:sym typeface="Arial"/>
              </a:rPr>
              <a:t>Add: Create a new goal</a:t>
            </a:r>
            <a:endParaRPr sz="1400">
              <a:latin typeface="Arial"/>
              <a:ea typeface="Arial"/>
              <a:cs typeface="Arial"/>
              <a:sym typeface="Arial"/>
            </a:endParaRPr>
          </a:p>
          <a:p>
            <a:pPr indent="-228600" lvl="0" marL="469900" marR="0" rtl="0" algn="l">
              <a:lnSpc>
                <a:spcPct val="100000"/>
              </a:lnSpc>
              <a:spcBef>
                <a:spcPts val="185"/>
              </a:spcBef>
              <a:spcAft>
                <a:spcPts val="0"/>
              </a:spcAft>
              <a:buSzPts val="1400"/>
              <a:buFont typeface="Noto Sans Symbols"/>
              <a:buChar char="∙"/>
            </a:pPr>
            <a:r>
              <a:rPr lang="en-US" sz="1400">
                <a:latin typeface="Arial"/>
                <a:ea typeface="Arial"/>
                <a:cs typeface="Arial"/>
                <a:sym typeface="Arial"/>
              </a:rPr>
              <a:t>Create Audit: Create an audit based on the highlighted goal</a:t>
            </a:r>
            <a:endParaRPr sz="1400">
              <a:latin typeface="Arial"/>
              <a:ea typeface="Arial"/>
              <a:cs typeface="Arial"/>
              <a:sym typeface="Arial"/>
            </a:endParaRPr>
          </a:p>
        </p:txBody>
      </p:sp>
      <p:sp>
        <p:nvSpPr>
          <p:cNvPr id="60" name="Google Shape;60;p3"/>
          <p:cNvSpPr txBox="1"/>
          <p:nvPr/>
        </p:nvSpPr>
        <p:spPr>
          <a:xfrm>
            <a:off x="4956683" y="6989774"/>
            <a:ext cx="147320" cy="165735"/>
          </a:xfrm>
          <a:prstGeom prst="rect">
            <a:avLst/>
          </a:prstGeom>
          <a:noFill/>
          <a:ln>
            <a:noFill/>
          </a:ln>
        </p:spPr>
        <p:txBody>
          <a:bodyPr anchorCtr="0" anchor="t" bIns="0" lIns="0" spcFirstLastPara="1" rIns="0" wrap="square" tIns="0">
            <a:spAutoFit/>
          </a:bodyPr>
          <a:lstStyle/>
          <a:p>
            <a:pPr indent="0" lvl="0" marL="38100" marR="0" rtl="0" algn="l">
              <a:lnSpc>
                <a:spcPct val="104545"/>
              </a:lnSpc>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 name="Shape 64"/>
        <p:cNvGrpSpPr/>
        <p:nvPr/>
      </p:nvGrpSpPr>
      <p:grpSpPr>
        <a:xfrm>
          <a:off x="0" y="0"/>
          <a:ext cx="0" cy="0"/>
          <a:chOff x="0" y="0"/>
          <a:chExt cx="0" cy="0"/>
        </a:xfrm>
      </p:grpSpPr>
      <p:sp>
        <p:nvSpPr>
          <p:cNvPr id="65" name="Google Shape;65;p4"/>
          <p:cNvSpPr txBox="1"/>
          <p:nvPr/>
        </p:nvSpPr>
        <p:spPr>
          <a:xfrm>
            <a:off x="4956683" y="6989774"/>
            <a:ext cx="147320" cy="165735"/>
          </a:xfrm>
          <a:prstGeom prst="rect">
            <a:avLst/>
          </a:prstGeom>
          <a:noFill/>
          <a:ln>
            <a:noFill/>
          </a:ln>
        </p:spPr>
        <p:txBody>
          <a:bodyPr anchorCtr="0" anchor="t" bIns="0" lIns="0" spcFirstLastPara="1" rIns="0" wrap="square" tIns="0">
            <a:spAutoFit/>
          </a:bodyPr>
          <a:lstStyle/>
          <a:p>
            <a:pPr indent="0" lvl="0" marL="38100" marR="0" rtl="0" algn="l">
              <a:lnSpc>
                <a:spcPct val="104545"/>
              </a:lnSpc>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66" name="Google Shape;66;p4"/>
          <p:cNvSpPr txBox="1"/>
          <p:nvPr/>
        </p:nvSpPr>
        <p:spPr>
          <a:xfrm>
            <a:off x="80275" y="492200"/>
            <a:ext cx="9175800" cy="6296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Creating an Audit</a:t>
            </a:r>
            <a:endParaRPr sz="1600">
              <a:latin typeface="Arial"/>
              <a:ea typeface="Arial"/>
              <a:cs typeface="Arial"/>
              <a:sym typeface="Arial"/>
            </a:endParaRPr>
          </a:p>
          <a:p>
            <a:pPr indent="0" lvl="0" marL="0" marR="0" rtl="0" algn="l">
              <a:lnSpc>
                <a:spcPct val="100000"/>
              </a:lnSpc>
              <a:spcBef>
                <a:spcPts val="45"/>
              </a:spcBef>
              <a:spcAft>
                <a:spcPts val="0"/>
              </a:spcAft>
              <a:buNone/>
            </a:pPr>
            <a:r>
              <a:t/>
            </a:r>
            <a:endParaRPr sz="2250">
              <a:latin typeface="Arial"/>
              <a:ea typeface="Arial"/>
              <a:cs typeface="Arial"/>
              <a:sym typeface="Arial"/>
            </a:endParaRPr>
          </a:p>
          <a:p>
            <a:pPr indent="-228600" lvl="0" marL="302895" marR="5080" rtl="0" algn="l">
              <a:lnSpc>
                <a:spcPct val="108600"/>
              </a:lnSpc>
              <a:spcBef>
                <a:spcPts val="5"/>
              </a:spcBef>
              <a:spcAft>
                <a:spcPts val="0"/>
              </a:spcAft>
              <a:buSzPts val="1600"/>
              <a:buFont typeface="Noto Sans Symbols"/>
              <a:buChar char="●"/>
            </a:pPr>
            <a:r>
              <a:rPr lang="en-US" sz="1400">
                <a:latin typeface="Arial"/>
                <a:ea typeface="Arial"/>
                <a:cs typeface="Arial"/>
                <a:sym typeface="Arial"/>
              </a:rPr>
              <a:t>The declared major, the major to which the student was admitted, will be located in the academic goal box. Make sure it is  highlighted (selected).</a:t>
            </a:r>
            <a:endParaRPr sz="1400">
              <a:latin typeface="Arial"/>
              <a:ea typeface="Arial"/>
              <a:cs typeface="Arial"/>
              <a:sym typeface="Arial"/>
            </a:endParaRPr>
          </a:p>
          <a:p>
            <a:pPr indent="0" lvl="0" marL="0" marR="0" rtl="0" algn="l">
              <a:lnSpc>
                <a:spcPct val="100000"/>
              </a:lnSpc>
              <a:spcBef>
                <a:spcPts val="0"/>
              </a:spcBef>
              <a:spcAft>
                <a:spcPts val="0"/>
              </a:spcAft>
              <a:buSzPts val="1700"/>
              <a:buFont typeface="Noto Sans Symbols"/>
              <a:buNone/>
            </a:pPr>
            <a:r>
              <a:t/>
            </a:r>
            <a:endParaRPr sz="1700">
              <a:latin typeface="Arial"/>
              <a:ea typeface="Arial"/>
              <a:cs typeface="Arial"/>
              <a:sym typeface="Arial"/>
            </a:endParaRPr>
          </a:p>
          <a:p>
            <a:pPr indent="0" lvl="0" marL="116204" marR="0" rtl="0" algn="l">
              <a:lnSpc>
                <a:spcPct val="100000"/>
              </a:lnSpc>
              <a:spcBef>
                <a:spcPts val="0"/>
              </a:spcBef>
              <a:spcAft>
                <a:spcPts val="0"/>
              </a:spcAft>
              <a:buNone/>
            </a:pPr>
            <a:r>
              <a:rPr b="1" lang="en-US" sz="1400">
                <a:latin typeface="Arial"/>
                <a:ea typeface="Arial"/>
                <a:cs typeface="Arial"/>
                <a:sym typeface="Arial"/>
              </a:rPr>
              <a:t>NOTE: </a:t>
            </a:r>
            <a:r>
              <a:rPr lang="en-US" sz="1400">
                <a:latin typeface="Arial"/>
                <a:ea typeface="Arial"/>
                <a:cs typeface="Arial"/>
                <a:sym typeface="Arial"/>
              </a:rPr>
              <a:t>If the declared major is incorrect, contact the Admissions Office.</a:t>
            </a:r>
            <a:endParaRPr sz="1400">
              <a:latin typeface="Arial"/>
              <a:ea typeface="Arial"/>
              <a:cs typeface="Arial"/>
              <a:sym typeface="Arial"/>
            </a:endParaRPr>
          </a:p>
          <a:p>
            <a:pPr indent="0" lvl="0" marL="0" marR="0" rtl="0" algn="l">
              <a:lnSpc>
                <a:spcPct val="100000"/>
              </a:lnSpc>
              <a:spcBef>
                <a:spcPts val="40"/>
              </a:spcBef>
              <a:spcAft>
                <a:spcPts val="0"/>
              </a:spcAft>
              <a:buNone/>
            </a:pPr>
            <a:r>
              <a:t/>
            </a:r>
            <a:endParaRPr sz="1750">
              <a:latin typeface="Arial"/>
              <a:ea typeface="Arial"/>
              <a:cs typeface="Arial"/>
              <a:sym typeface="Arial"/>
            </a:endParaRPr>
          </a:p>
          <a:p>
            <a:pPr indent="-229235" lvl="0" marL="323850" marR="0" rtl="0" algn="l">
              <a:lnSpc>
                <a:spcPct val="100000"/>
              </a:lnSpc>
              <a:spcBef>
                <a:spcPts val="0"/>
              </a:spcBef>
              <a:spcAft>
                <a:spcPts val="0"/>
              </a:spcAft>
              <a:buSzPts val="1600"/>
              <a:buFont typeface="Noto Sans Symbols"/>
              <a:buChar char="●"/>
            </a:pPr>
            <a:r>
              <a:rPr lang="en-US" sz="1400">
                <a:latin typeface="Arial"/>
                <a:ea typeface="Arial"/>
                <a:cs typeface="Arial"/>
                <a:sym typeface="Arial"/>
              </a:rPr>
              <a:t>Locate and click the Create Audit button.</a:t>
            </a:r>
            <a:endParaRPr sz="1400">
              <a:latin typeface="Arial"/>
              <a:ea typeface="Arial"/>
              <a:cs typeface="Arial"/>
              <a:sym typeface="Arial"/>
            </a:endParaRPr>
          </a:p>
          <a:p>
            <a:pPr indent="0" lvl="0" marL="0" marR="0" rtl="0" algn="l">
              <a:lnSpc>
                <a:spcPct val="100000"/>
              </a:lnSpc>
              <a:spcBef>
                <a:spcPts val="0"/>
              </a:spcBef>
              <a:spcAft>
                <a:spcPts val="0"/>
              </a:spcAft>
              <a:buNone/>
            </a:pPr>
            <a:r>
              <a:t/>
            </a:r>
            <a:endParaRPr sz="1550">
              <a:latin typeface="Arial"/>
              <a:ea typeface="Arial"/>
              <a:cs typeface="Arial"/>
              <a:sym typeface="Arial"/>
            </a:endParaRPr>
          </a:p>
          <a:p>
            <a:pPr indent="0" lvl="0" marL="116204" marR="0" rtl="0" algn="l">
              <a:lnSpc>
                <a:spcPct val="100000"/>
              </a:lnSpc>
              <a:spcBef>
                <a:spcPts val="5"/>
              </a:spcBef>
              <a:spcAft>
                <a:spcPts val="0"/>
              </a:spcAft>
              <a:buNone/>
            </a:pPr>
            <a:r>
              <a:rPr b="1" lang="en-US" sz="1400">
                <a:latin typeface="Arial"/>
                <a:ea typeface="Arial"/>
                <a:cs typeface="Arial"/>
                <a:sym typeface="Arial"/>
              </a:rPr>
              <a:t>NOTE: </a:t>
            </a:r>
            <a:r>
              <a:rPr lang="en-US" sz="1400">
                <a:latin typeface="Arial"/>
                <a:ea typeface="Arial"/>
                <a:cs typeface="Arial"/>
                <a:sym typeface="Arial"/>
              </a:rPr>
              <a:t>An audit will be generated and will automatically direct you to the “Current Audit” tab.</a:t>
            </a:r>
            <a:endParaRPr sz="1400">
              <a:latin typeface="Arial"/>
              <a:ea typeface="Arial"/>
              <a:cs typeface="Arial"/>
              <a:sym typeface="Arial"/>
            </a:endParaRPr>
          </a:p>
          <a:p>
            <a:pPr indent="0" lvl="0" marL="0" marR="0" rtl="0" algn="l">
              <a:lnSpc>
                <a:spcPct val="100000"/>
              </a:lnSpc>
              <a:spcBef>
                <a:spcPts val="5"/>
              </a:spcBef>
              <a:spcAft>
                <a:spcPts val="0"/>
              </a:spcAft>
              <a:buNone/>
            </a:pPr>
            <a:r>
              <a:t/>
            </a:r>
            <a:endParaRPr sz="1600"/>
          </a:p>
          <a:p>
            <a:pPr indent="0" lvl="0" marL="0" marR="0" rtl="0" algn="l">
              <a:lnSpc>
                <a:spcPct val="100000"/>
              </a:lnSpc>
              <a:spcBef>
                <a:spcPts val="5"/>
              </a:spcBef>
              <a:spcAft>
                <a:spcPts val="0"/>
              </a:spcAft>
              <a:buNone/>
            </a:pPr>
            <a:r>
              <a:t/>
            </a:r>
            <a:endParaRPr sz="1600"/>
          </a:p>
          <a:p>
            <a:pPr indent="0" lvl="0" marL="130810" marR="0" rtl="0" algn="l">
              <a:lnSpc>
                <a:spcPct val="100000"/>
              </a:lnSpc>
              <a:spcBef>
                <a:spcPts val="0"/>
              </a:spcBef>
              <a:spcAft>
                <a:spcPts val="0"/>
              </a:spcAft>
              <a:buNone/>
            </a:pPr>
            <a:r>
              <a:t/>
            </a:r>
            <a:endParaRPr b="1" sz="1600"/>
          </a:p>
          <a:p>
            <a:pPr indent="0" lvl="0" marL="130810" marR="0" rtl="0" algn="l">
              <a:lnSpc>
                <a:spcPct val="100000"/>
              </a:lnSpc>
              <a:spcBef>
                <a:spcPts val="0"/>
              </a:spcBef>
              <a:spcAft>
                <a:spcPts val="0"/>
              </a:spcAft>
              <a:buNone/>
            </a:pPr>
            <a:r>
              <a:t/>
            </a:r>
            <a:endParaRPr b="1" sz="1600"/>
          </a:p>
          <a:p>
            <a:pPr indent="0" lvl="0" marL="130810" marR="0" rtl="0" algn="l">
              <a:lnSpc>
                <a:spcPct val="100000"/>
              </a:lnSpc>
              <a:spcBef>
                <a:spcPts val="0"/>
              </a:spcBef>
              <a:spcAft>
                <a:spcPts val="0"/>
              </a:spcAft>
              <a:buNone/>
            </a:pPr>
            <a:r>
              <a:rPr b="1" lang="en-US" sz="1600"/>
              <a:t>Adding an Audit</a:t>
            </a:r>
            <a:endParaRPr b="1" sz="1600"/>
          </a:p>
          <a:p>
            <a:pPr indent="0" lvl="0" marL="130810" marR="0" rtl="0" algn="l">
              <a:lnSpc>
                <a:spcPct val="100000"/>
              </a:lnSpc>
              <a:spcBef>
                <a:spcPts val="0"/>
              </a:spcBef>
              <a:spcAft>
                <a:spcPts val="0"/>
              </a:spcAft>
              <a:buNone/>
            </a:pPr>
            <a:r>
              <a:t/>
            </a:r>
            <a:endParaRPr/>
          </a:p>
          <a:p>
            <a:pPr indent="-317500" lvl="0" marL="457200" marR="2240915" rtl="0" algn="l">
              <a:lnSpc>
                <a:spcPct val="100000"/>
              </a:lnSpc>
              <a:spcBef>
                <a:spcPts val="15"/>
              </a:spcBef>
              <a:spcAft>
                <a:spcPts val="0"/>
              </a:spcAft>
              <a:buSzPts val="1400"/>
              <a:buChar char="●"/>
            </a:pPr>
            <a:r>
              <a:rPr lang="en-US" sz="1400">
                <a:latin typeface="Arial"/>
                <a:ea typeface="Arial"/>
                <a:cs typeface="Arial"/>
                <a:sym typeface="Arial"/>
              </a:rPr>
              <a:t>Adding an audit is for students who are working on an "en passant" degree, or were admitted to an advanced certificate program through the Office of Admissions.</a:t>
            </a:r>
            <a:endParaRPr sz="1400">
              <a:latin typeface="Arial"/>
              <a:ea typeface="Arial"/>
              <a:cs typeface="Arial"/>
              <a:sym typeface="Arial"/>
            </a:endParaRPr>
          </a:p>
          <a:p>
            <a:pPr indent="0" lvl="0" marL="457200" marR="2240915" rtl="0" algn="l">
              <a:lnSpc>
                <a:spcPct val="100000"/>
              </a:lnSpc>
              <a:spcBef>
                <a:spcPts val="15"/>
              </a:spcBef>
              <a:spcAft>
                <a:spcPts val="0"/>
              </a:spcAft>
              <a:buNone/>
            </a:pPr>
            <a:r>
              <a:t/>
            </a:r>
            <a:endParaRPr/>
          </a:p>
          <a:p>
            <a:pPr indent="0" lvl="0" marL="130810" marR="2322830" rtl="0" algn="l">
              <a:lnSpc>
                <a:spcPct val="100000"/>
              </a:lnSpc>
              <a:spcBef>
                <a:spcPts val="0"/>
              </a:spcBef>
              <a:spcAft>
                <a:spcPts val="0"/>
              </a:spcAft>
              <a:buNone/>
            </a:pPr>
            <a:r>
              <a:rPr lang="en-US" sz="1400">
                <a:latin typeface="Arial"/>
                <a:ea typeface="Arial"/>
                <a:cs typeface="Arial"/>
                <a:sym typeface="Arial"/>
              </a:rPr>
              <a:t>NOTE: If you're going to file for an en passant degree/advanced certificate, please follow the directions for Masters degree/Advanced Certificate students on the website of the Office of the Registrar.</a:t>
            </a:r>
            <a:endParaRPr sz="1400">
              <a:latin typeface="Arial"/>
              <a:ea typeface="Arial"/>
              <a:cs typeface="Arial"/>
              <a:sym typeface="Arial"/>
            </a:endParaRPr>
          </a:p>
          <a:p>
            <a:pPr indent="0" lvl="0" marL="0" marR="0" rtl="0" algn="l">
              <a:lnSpc>
                <a:spcPct val="100000"/>
              </a:lnSpc>
              <a:spcBef>
                <a:spcPts val="25"/>
              </a:spcBef>
              <a:spcAft>
                <a:spcPts val="0"/>
              </a:spcAft>
              <a:buNone/>
            </a:pPr>
            <a:r>
              <a:t/>
            </a:r>
            <a:endParaRPr sz="1450">
              <a:latin typeface="Arial"/>
              <a:ea typeface="Arial"/>
              <a:cs typeface="Arial"/>
              <a:sym typeface="Arial"/>
            </a:endParaRPr>
          </a:p>
          <a:p>
            <a:pPr indent="0" lvl="0" marL="130810" marR="1794510" rtl="0" algn="l">
              <a:lnSpc>
                <a:spcPct val="100000"/>
              </a:lnSpc>
              <a:spcBef>
                <a:spcPts val="5"/>
              </a:spcBef>
              <a:spcAft>
                <a:spcPts val="0"/>
              </a:spcAft>
              <a:buNone/>
            </a:pPr>
            <a:r>
              <a:rPr lang="en-US" u="sng">
                <a:solidFill>
                  <a:schemeClr val="hlink"/>
                </a:solidFill>
                <a:hlinkClick r:id="rId3"/>
              </a:rPr>
              <a:t>https://www.tc.columbia.edu/registrar/students/degree-information--degree-audit/how-to-file-for-a-masters-degree-or-advanced-certificate/</a:t>
            </a:r>
            <a:endParaRPr sz="14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 name="Shape 70"/>
        <p:cNvGrpSpPr/>
        <p:nvPr/>
      </p:nvGrpSpPr>
      <p:grpSpPr>
        <a:xfrm>
          <a:off x="0" y="0"/>
          <a:ext cx="0" cy="0"/>
          <a:chOff x="0" y="0"/>
          <a:chExt cx="0" cy="0"/>
        </a:xfrm>
      </p:grpSpPr>
      <p:pic>
        <p:nvPicPr>
          <p:cNvPr id="71" name="Google Shape;71;p6"/>
          <p:cNvPicPr preferRelativeResize="0"/>
          <p:nvPr/>
        </p:nvPicPr>
        <p:blipFill>
          <a:blip r:embed="rId3">
            <a:alphaModFix/>
          </a:blip>
          <a:stretch>
            <a:fillRect/>
          </a:stretch>
        </p:blipFill>
        <p:spPr>
          <a:xfrm>
            <a:off x="1631250" y="894725"/>
            <a:ext cx="6754875" cy="4953850"/>
          </a:xfrm>
          <a:prstGeom prst="rect">
            <a:avLst/>
          </a:prstGeom>
          <a:noFill/>
          <a:ln>
            <a:noFill/>
          </a:ln>
        </p:spPr>
      </p:pic>
      <p:sp>
        <p:nvSpPr>
          <p:cNvPr id="72" name="Google Shape;72;p6"/>
          <p:cNvSpPr txBox="1"/>
          <p:nvPr/>
        </p:nvSpPr>
        <p:spPr>
          <a:xfrm>
            <a:off x="142747" y="132079"/>
            <a:ext cx="6552565" cy="61023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Current Audit Overview</a:t>
            </a:r>
            <a:endParaRPr sz="1600">
              <a:latin typeface="Arial"/>
              <a:ea typeface="Arial"/>
              <a:cs typeface="Arial"/>
              <a:sym typeface="Arial"/>
            </a:endParaRPr>
          </a:p>
          <a:p>
            <a:pPr indent="0" lvl="0" marL="12700" marR="0" rtl="0" algn="l">
              <a:lnSpc>
                <a:spcPct val="100000"/>
              </a:lnSpc>
              <a:spcBef>
                <a:spcPts val="1005"/>
              </a:spcBef>
              <a:spcAft>
                <a:spcPts val="0"/>
              </a:spcAft>
              <a:buNone/>
            </a:pPr>
            <a:r>
              <a:rPr lang="en-US" sz="1400">
                <a:latin typeface="Arial"/>
                <a:ea typeface="Arial"/>
                <a:cs typeface="Arial"/>
                <a:sym typeface="Arial"/>
              </a:rPr>
              <a:t>See below the screen shot for a description of the different components of the audit page.</a:t>
            </a:r>
            <a:endParaRPr sz="1400">
              <a:latin typeface="Arial"/>
              <a:ea typeface="Arial"/>
              <a:cs typeface="Arial"/>
              <a:sym typeface="Arial"/>
            </a:endParaRPr>
          </a:p>
        </p:txBody>
      </p:sp>
      <p:sp>
        <p:nvSpPr>
          <p:cNvPr id="73" name="Google Shape;73;p6"/>
          <p:cNvSpPr txBox="1"/>
          <p:nvPr/>
        </p:nvSpPr>
        <p:spPr>
          <a:xfrm>
            <a:off x="828547" y="6008979"/>
            <a:ext cx="8844280" cy="960119"/>
          </a:xfrm>
          <a:prstGeom prst="rect">
            <a:avLst/>
          </a:prstGeom>
          <a:noFill/>
          <a:ln>
            <a:noFill/>
          </a:ln>
        </p:spPr>
        <p:txBody>
          <a:bodyPr anchorCtr="0" anchor="t" bIns="0" lIns="0" spcFirstLastPara="1" rIns="0" wrap="square" tIns="12050">
            <a:spAutoFit/>
          </a:bodyPr>
          <a:lstStyle/>
          <a:p>
            <a:pPr indent="-229234" lvl="0" marL="241300" marR="5080" rtl="0" algn="l">
              <a:lnSpc>
                <a:spcPct val="109300"/>
              </a:lnSpc>
              <a:spcBef>
                <a:spcPts val="0"/>
              </a:spcBef>
              <a:spcAft>
                <a:spcPts val="0"/>
              </a:spcAft>
              <a:buSzPts val="1400"/>
              <a:buFont typeface="Arial"/>
              <a:buAutoNum type="alphaUcPeriod"/>
            </a:pPr>
            <a:r>
              <a:rPr lang="en-US" sz="1400">
                <a:latin typeface="Arial"/>
                <a:ea typeface="Arial"/>
                <a:cs typeface="Arial"/>
                <a:sym typeface="Arial"/>
              </a:rPr>
              <a:t>Actions: Students can share (</a:t>
            </a:r>
            <a:r>
              <a:rPr lang="en-US"/>
              <a:t>this sends a copy to all who have access to this audit), </a:t>
            </a:r>
            <a:r>
              <a:rPr lang="en-US" sz="1400">
                <a:latin typeface="Arial"/>
                <a:ea typeface="Arial"/>
                <a:cs typeface="Arial"/>
                <a:sym typeface="Arial"/>
              </a:rPr>
              <a:t>rerun/refresh their audits (to see any changes made by </a:t>
            </a:r>
            <a:r>
              <a:rPr lang="en-US"/>
              <a:t>faculty</a:t>
            </a:r>
            <a:r>
              <a:rPr lang="en-US" sz="1400">
                <a:latin typeface="Arial"/>
                <a:ea typeface="Arial"/>
                <a:cs typeface="Arial"/>
                <a:sym typeface="Arial"/>
              </a:rPr>
              <a:t>/staff), save </a:t>
            </a:r>
            <a:r>
              <a:rPr lang="en-US"/>
              <a:t>an</a:t>
            </a:r>
            <a:r>
              <a:rPr lang="en-US" sz="1400">
                <a:latin typeface="Arial"/>
                <a:ea typeface="Arial"/>
                <a:cs typeface="Arial"/>
                <a:sym typeface="Arial"/>
              </a:rPr>
              <a:t> audit in the system, or </a:t>
            </a:r>
            <a:r>
              <a:rPr lang="en-US"/>
              <a:t>m</a:t>
            </a:r>
            <a:r>
              <a:rPr lang="en-US" sz="1400">
                <a:latin typeface="Arial"/>
                <a:ea typeface="Arial"/>
                <a:cs typeface="Arial"/>
                <a:sym typeface="Arial"/>
              </a:rPr>
              <a:t>ake a pdf copy of their audits</a:t>
            </a:r>
            <a:r>
              <a:rPr lang="en-US"/>
              <a:t>.</a:t>
            </a:r>
            <a:endParaRPr sz="1400">
              <a:latin typeface="Arial"/>
              <a:ea typeface="Arial"/>
              <a:cs typeface="Arial"/>
              <a:sym typeface="Arial"/>
            </a:endParaRPr>
          </a:p>
          <a:p>
            <a:pPr indent="-229234" lvl="0" marL="241300" marR="0" rtl="0" algn="l">
              <a:lnSpc>
                <a:spcPct val="100000"/>
              </a:lnSpc>
              <a:spcBef>
                <a:spcPts val="170"/>
              </a:spcBef>
              <a:spcAft>
                <a:spcPts val="0"/>
              </a:spcAft>
              <a:buSzPts val="1400"/>
              <a:buFont typeface="Arial"/>
              <a:buAutoNum type="alphaUcPeriod"/>
            </a:pPr>
            <a:r>
              <a:rPr lang="en-US" sz="1400">
                <a:latin typeface="Arial"/>
                <a:ea typeface="Arial"/>
                <a:cs typeface="Arial"/>
                <a:sym typeface="Arial"/>
              </a:rPr>
              <a:t>General Degree </a:t>
            </a:r>
            <a:r>
              <a:rPr lang="en-US" sz="1400">
                <a:latin typeface="Arial"/>
                <a:ea typeface="Arial"/>
                <a:cs typeface="Arial"/>
                <a:sym typeface="Arial"/>
                <a:extLst>
                  <a:ext uri="http://customooxmlschemas.google.com/">
                    <go:slidesCustomData xmlns:go="http://customooxmlschemas.google.com/" textRoundtripDataId="0"/>
                  </a:ext>
                </a:extLst>
              </a:rPr>
              <a:t>Information</a:t>
            </a:r>
            <a:endParaRPr sz="1400">
              <a:latin typeface="Arial"/>
              <a:ea typeface="Arial"/>
              <a:cs typeface="Arial"/>
              <a:sym typeface="Arial"/>
            </a:endParaRPr>
          </a:p>
          <a:p>
            <a:pPr indent="-229234" lvl="0" marL="241300" marR="0" rtl="0" algn="l">
              <a:lnSpc>
                <a:spcPct val="100000"/>
              </a:lnSpc>
              <a:spcBef>
                <a:spcPts val="155"/>
              </a:spcBef>
              <a:spcAft>
                <a:spcPts val="0"/>
              </a:spcAft>
              <a:buSzPts val="1400"/>
              <a:buFont typeface="Arial"/>
              <a:buAutoNum type="alphaUcPeriod"/>
            </a:pPr>
            <a:r>
              <a:rPr lang="en-US" sz="1400">
                <a:latin typeface="Arial"/>
                <a:ea typeface="Arial"/>
                <a:cs typeface="Arial"/>
                <a:sym typeface="Arial"/>
              </a:rPr>
              <a:t>Audit</a:t>
            </a:r>
            <a:endParaRPr sz="1400">
              <a:latin typeface="Arial"/>
              <a:ea typeface="Arial"/>
              <a:cs typeface="Arial"/>
              <a:sym typeface="Arial"/>
            </a:endParaRPr>
          </a:p>
        </p:txBody>
      </p:sp>
      <p:sp>
        <p:nvSpPr>
          <p:cNvPr id="74" name="Google Shape;74;p6"/>
          <p:cNvSpPr txBox="1"/>
          <p:nvPr/>
        </p:nvSpPr>
        <p:spPr>
          <a:xfrm>
            <a:off x="4956701" y="6915196"/>
            <a:ext cx="147300" cy="240300"/>
          </a:xfrm>
          <a:prstGeom prst="rect">
            <a:avLst/>
          </a:prstGeom>
          <a:noFill/>
          <a:ln>
            <a:noFill/>
          </a:ln>
        </p:spPr>
        <p:txBody>
          <a:bodyPr anchorCtr="0" anchor="t" bIns="0" lIns="0" spcFirstLastPara="1" rIns="0" wrap="square" tIns="0">
            <a:spAutoFit/>
          </a:bodyPr>
          <a:lstStyle/>
          <a:p>
            <a:pPr indent="0" lvl="0" marL="38100" marR="0" rtl="0" algn="l">
              <a:lnSpc>
                <a:spcPct val="104545"/>
              </a:lnSpc>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75" name="Google Shape;75;p6"/>
          <p:cNvSpPr/>
          <p:nvPr/>
        </p:nvSpPr>
        <p:spPr>
          <a:xfrm>
            <a:off x="3729725" y="1281100"/>
            <a:ext cx="1613700" cy="8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txBox="1"/>
          <p:nvPr/>
        </p:nvSpPr>
        <p:spPr>
          <a:xfrm>
            <a:off x="1082075" y="971850"/>
            <a:ext cx="313200" cy="2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A</a:t>
            </a:r>
            <a:endParaRPr b="1"/>
          </a:p>
        </p:txBody>
      </p:sp>
      <p:cxnSp>
        <p:nvCxnSpPr>
          <p:cNvPr id="77" name="Google Shape;77;p6"/>
          <p:cNvCxnSpPr/>
          <p:nvPr/>
        </p:nvCxnSpPr>
        <p:spPr>
          <a:xfrm flipH="1" rot="10800000">
            <a:off x="1395275" y="1044600"/>
            <a:ext cx="760500" cy="123000"/>
          </a:xfrm>
          <a:prstGeom prst="straightConnector1">
            <a:avLst/>
          </a:prstGeom>
          <a:noFill/>
          <a:ln cap="flat" cmpd="sng" w="9525">
            <a:solidFill>
              <a:schemeClr val="dk2"/>
            </a:solidFill>
            <a:prstDash val="solid"/>
            <a:round/>
            <a:headEnd len="med" w="med" type="none"/>
            <a:tailEnd len="med" w="med" type="triangle"/>
          </a:ln>
        </p:spPr>
      </p:cxnSp>
      <p:cxnSp>
        <p:nvCxnSpPr>
          <p:cNvPr id="78" name="Google Shape;78;p6"/>
          <p:cNvCxnSpPr/>
          <p:nvPr/>
        </p:nvCxnSpPr>
        <p:spPr>
          <a:xfrm flipH="1" rot="10800000">
            <a:off x="1339325" y="1476275"/>
            <a:ext cx="1557300" cy="240300"/>
          </a:xfrm>
          <a:prstGeom prst="straightConnector1">
            <a:avLst/>
          </a:prstGeom>
          <a:noFill/>
          <a:ln cap="flat" cmpd="sng" w="9525">
            <a:solidFill>
              <a:schemeClr val="dk2"/>
            </a:solidFill>
            <a:prstDash val="solid"/>
            <a:round/>
            <a:headEnd len="med" w="med" type="none"/>
            <a:tailEnd len="med" w="med" type="triangle"/>
          </a:ln>
        </p:spPr>
      </p:cxnSp>
      <p:sp>
        <p:nvSpPr>
          <p:cNvPr id="79" name="Google Shape;79;p6"/>
          <p:cNvSpPr txBox="1"/>
          <p:nvPr/>
        </p:nvSpPr>
        <p:spPr>
          <a:xfrm>
            <a:off x="944825" y="1520825"/>
            <a:ext cx="394500" cy="2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B</a:t>
            </a:r>
            <a:endParaRPr b="1"/>
          </a:p>
        </p:txBody>
      </p:sp>
      <p:sp>
        <p:nvSpPr>
          <p:cNvPr id="80" name="Google Shape;80;p6"/>
          <p:cNvSpPr txBox="1"/>
          <p:nvPr/>
        </p:nvSpPr>
        <p:spPr>
          <a:xfrm>
            <a:off x="8870475" y="1784400"/>
            <a:ext cx="147300" cy="1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
        <p:nvSpPr>
          <p:cNvPr id="81" name="Google Shape;81;p6"/>
          <p:cNvSpPr txBox="1"/>
          <p:nvPr/>
        </p:nvSpPr>
        <p:spPr>
          <a:xfrm>
            <a:off x="8802775" y="2984125"/>
            <a:ext cx="394500" cy="2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C</a:t>
            </a:r>
            <a:endParaRPr b="1"/>
          </a:p>
        </p:txBody>
      </p:sp>
      <p:cxnSp>
        <p:nvCxnSpPr>
          <p:cNvPr id="82" name="Google Shape;82;p6"/>
          <p:cNvCxnSpPr/>
          <p:nvPr/>
        </p:nvCxnSpPr>
        <p:spPr>
          <a:xfrm flipH="1">
            <a:off x="8304075" y="3265525"/>
            <a:ext cx="566400" cy="356100"/>
          </a:xfrm>
          <a:prstGeom prst="straightConnector1">
            <a:avLst/>
          </a:prstGeom>
          <a:noFill/>
          <a:ln cap="flat" cmpd="sng" w="9525">
            <a:solidFill>
              <a:schemeClr val="dk2"/>
            </a:solidFill>
            <a:prstDash val="solid"/>
            <a:round/>
            <a:headEnd len="med" w="med" type="none"/>
            <a:tailEnd len="med" w="med" type="triangle"/>
          </a:ln>
        </p:spPr>
      </p:cxnSp>
      <p:sp>
        <p:nvSpPr>
          <p:cNvPr id="83" name="Google Shape;83;p6"/>
          <p:cNvSpPr/>
          <p:nvPr/>
        </p:nvSpPr>
        <p:spPr>
          <a:xfrm>
            <a:off x="2099825" y="3077572"/>
            <a:ext cx="6421800" cy="27711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p:nvPr/>
        </p:nvSpPr>
        <p:spPr>
          <a:xfrm>
            <a:off x="3099625" y="1136700"/>
            <a:ext cx="5153700" cy="7086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p:nvPr/>
        </p:nvSpPr>
        <p:spPr>
          <a:xfrm>
            <a:off x="2304675" y="894728"/>
            <a:ext cx="2652000" cy="1998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9" name="Shape 89"/>
        <p:cNvGrpSpPr/>
        <p:nvPr/>
      </p:nvGrpSpPr>
      <p:grpSpPr>
        <a:xfrm>
          <a:off x="0" y="0"/>
          <a:ext cx="0" cy="0"/>
          <a:chOff x="0" y="0"/>
          <a:chExt cx="0" cy="0"/>
        </a:xfrm>
      </p:grpSpPr>
      <p:pic>
        <p:nvPicPr>
          <p:cNvPr id="90" name="Google Shape;90;p5"/>
          <p:cNvPicPr preferRelativeResize="0"/>
          <p:nvPr/>
        </p:nvPicPr>
        <p:blipFill>
          <a:blip r:embed="rId3">
            <a:alphaModFix/>
          </a:blip>
          <a:stretch>
            <a:fillRect/>
          </a:stretch>
        </p:blipFill>
        <p:spPr>
          <a:xfrm>
            <a:off x="782825" y="272500"/>
            <a:ext cx="8298026" cy="6085576"/>
          </a:xfrm>
          <a:prstGeom prst="rect">
            <a:avLst/>
          </a:prstGeom>
          <a:noFill/>
          <a:ln>
            <a:noFill/>
          </a:ln>
        </p:spPr>
      </p:pic>
      <p:sp>
        <p:nvSpPr>
          <p:cNvPr id="91" name="Google Shape;91;p5"/>
          <p:cNvSpPr txBox="1"/>
          <p:nvPr/>
        </p:nvSpPr>
        <p:spPr>
          <a:xfrm>
            <a:off x="142747" y="6433515"/>
            <a:ext cx="6784975" cy="2393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latin typeface="Arial"/>
                <a:ea typeface="Arial"/>
                <a:cs typeface="Arial"/>
                <a:sym typeface="Arial"/>
              </a:rPr>
              <a:t>Note: </a:t>
            </a:r>
            <a:r>
              <a:rPr lang="en-US" sz="1400">
                <a:latin typeface="Arial"/>
                <a:ea typeface="Arial"/>
                <a:cs typeface="Arial"/>
                <a:sym typeface="Arial"/>
              </a:rPr>
              <a:t>The first time a user runs an audit, a tour will highlight the features of the degree audit.</a:t>
            </a:r>
            <a:endParaRPr sz="1400">
              <a:latin typeface="Arial"/>
              <a:ea typeface="Arial"/>
              <a:cs typeface="Arial"/>
              <a:sym typeface="Arial"/>
            </a:endParaRPr>
          </a:p>
        </p:txBody>
      </p:sp>
      <p:sp>
        <p:nvSpPr>
          <p:cNvPr id="92" name="Google Shape;92;p5"/>
          <p:cNvSpPr txBox="1"/>
          <p:nvPr/>
        </p:nvSpPr>
        <p:spPr>
          <a:xfrm>
            <a:off x="4956683" y="6989774"/>
            <a:ext cx="147300" cy="165600"/>
          </a:xfrm>
          <a:prstGeom prst="rect">
            <a:avLst/>
          </a:prstGeom>
          <a:noFill/>
          <a:ln>
            <a:noFill/>
          </a:ln>
        </p:spPr>
        <p:txBody>
          <a:bodyPr anchorCtr="0" anchor="t" bIns="0" lIns="0" spcFirstLastPara="1" rIns="0" wrap="square" tIns="0">
            <a:spAutoFit/>
          </a:bodyPr>
          <a:lstStyle/>
          <a:p>
            <a:pPr indent="0" lvl="0" marL="38100" marR="0" rtl="0" algn="l">
              <a:lnSpc>
                <a:spcPct val="104545"/>
              </a:lnSpc>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93" name="Google Shape;93;p5"/>
          <p:cNvSpPr/>
          <p:nvPr/>
        </p:nvSpPr>
        <p:spPr>
          <a:xfrm>
            <a:off x="3343825" y="738100"/>
            <a:ext cx="1174200" cy="10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 name="Shape 97"/>
        <p:cNvGrpSpPr/>
        <p:nvPr/>
      </p:nvGrpSpPr>
      <p:grpSpPr>
        <a:xfrm>
          <a:off x="0" y="0"/>
          <a:ext cx="0" cy="0"/>
          <a:chOff x="0" y="0"/>
          <a:chExt cx="0" cy="0"/>
        </a:xfrm>
      </p:grpSpPr>
      <p:sp>
        <p:nvSpPr>
          <p:cNvPr id="98" name="Google Shape;98;p10"/>
          <p:cNvSpPr txBox="1"/>
          <p:nvPr/>
        </p:nvSpPr>
        <p:spPr>
          <a:xfrm>
            <a:off x="4945507" y="6954723"/>
            <a:ext cx="168910" cy="1936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a:t>7</a:t>
            </a:r>
            <a:endParaRPr>
              <a:latin typeface="Arial"/>
              <a:ea typeface="Arial"/>
              <a:cs typeface="Arial"/>
              <a:sym typeface="Arial"/>
            </a:endParaRPr>
          </a:p>
        </p:txBody>
      </p:sp>
      <p:sp>
        <p:nvSpPr>
          <p:cNvPr id="99" name="Google Shape;99;p10"/>
          <p:cNvSpPr txBox="1"/>
          <p:nvPr/>
        </p:nvSpPr>
        <p:spPr>
          <a:xfrm>
            <a:off x="142754" y="132075"/>
            <a:ext cx="35118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Add a Goal</a:t>
            </a:r>
            <a:endParaRPr sz="1600">
              <a:latin typeface="Arial"/>
              <a:ea typeface="Arial"/>
              <a:cs typeface="Arial"/>
              <a:sym typeface="Arial"/>
            </a:endParaRPr>
          </a:p>
        </p:txBody>
      </p:sp>
      <p:sp>
        <p:nvSpPr>
          <p:cNvPr id="100" name="Google Shape;100;p10"/>
          <p:cNvSpPr txBox="1"/>
          <p:nvPr/>
        </p:nvSpPr>
        <p:spPr>
          <a:xfrm>
            <a:off x="142750" y="3130877"/>
            <a:ext cx="9391500" cy="1949700"/>
          </a:xfrm>
          <a:prstGeom prst="rect">
            <a:avLst/>
          </a:prstGeom>
          <a:noFill/>
          <a:ln>
            <a:noFill/>
          </a:ln>
        </p:spPr>
        <p:txBody>
          <a:bodyPr anchorCtr="0" anchor="t" bIns="0" lIns="0" spcFirstLastPara="1" rIns="0" wrap="square" tIns="12050">
            <a:spAutoFit/>
          </a:bodyPr>
          <a:lstStyle/>
          <a:p>
            <a:pPr indent="0" lvl="0" marL="12700" marR="5080" rtl="0" algn="l">
              <a:lnSpc>
                <a:spcPct val="109300"/>
              </a:lnSpc>
              <a:spcBef>
                <a:spcPts val="0"/>
              </a:spcBef>
              <a:spcAft>
                <a:spcPts val="0"/>
              </a:spcAft>
              <a:buNone/>
            </a:pPr>
            <a:r>
              <a:rPr lang="en-US" sz="1500">
                <a:latin typeface="Arial"/>
                <a:ea typeface="Arial"/>
                <a:cs typeface="Arial"/>
                <a:sym typeface="Arial"/>
              </a:rPr>
              <a:t>Adding a goal will add another program (major) to your audit list. </a:t>
            </a:r>
            <a:r>
              <a:rPr b="1" lang="en-US" sz="1500">
                <a:latin typeface="Arial"/>
                <a:ea typeface="Arial"/>
                <a:cs typeface="Arial"/>
                <a:sym typeface="Arial"/>
              </a:rPr>
              <a:t>This does not constitute an official major/program change</a:t>
            </a:r>
            <a:r>
              <a:rPr lang="en-US" sz="1500">
                <a:latin typeface="Arial"/>
                <a:ea typeface="Arial"/>
                <a:cs typeface="Arial"/>
                <a:sym typeface="Arial"/>
              </a:rPr>
              <a:t>, but  allows you to explore the options of adding programs.</a:t>
            </a:r>
            <a:endParaRPr sz="1500">
              <a:latin typeface="Arial"/>
              <a:ea typeface="Arial"/>
              <a:cs typeface="Arial"/>
              <a:sym typeface="Arial"/>
            </a:endParaRPr>
          </a:p>
          <a:p>
            <a:pPr indent="0" lvl="0" marL="241300" marR="0" rtl="0" algn="l">
              <a:lnSpc>
                <a:spcPct val="100000"/>
              </a:lnSpc>
              <a:spcBef>
                <a:spcPts val="965"/>
              </a:spcBef>
              <a:spcAft>
                <a:spcPts val="0"/>
              </a:spcAft>
              <a:buNone/>
            </a:pPr>
            <a:r>
              <a:rPr lang="en-US" sz="1500">
                <a:latin typeface="Arial"/>
                <a:ea typeface="Arial"/>
                <a:cs typeface="Arial"/>
                <a:sym typeface="Arial"/>
              </a:rPr>
              <a:t>1) Locate “Add Goal”</a:t>
            </a:r>
            <a:endParaRPr sz="1500">
              <a:latin typeface="Arial"/>
              <a:ea typeface="Arial"/>
              <a:cs typeface="Arial"/>
              <a:sym typeface="Arial"/>
            </a:endParaRPr>
          </a:p>
          <a:p>
            <a:pPr indent="0" lvl="0" marL="12700" marR="0" rtl="0" algn="l">
              <a:lnSpc>
                <a:spcPct val="100000"/>
              </a:lnSpc>
              <a:spcBef>
                <a:spcPts val="969"/>
              </a:spcBef>
              <a:spcAft>
                <a:spcPts val="0"/>
              </a:spcAft>
              <a:buNone/>
            </a:pPr>
            <a:r>
              <a:rPr b="1" lang="en-US" sz="1500">
                <a:latin typeface="Arial"/>
                <a:ea typeface="Arial"/>
                <a:cs typeface="Arial"/>
                <a:sym typeface="Arial"/>
              </a:rPr>
              <a:t>NOTE: </a:t>
            </a:r>
            <a:r>
              <a:rPr lang="en-US" sz="1500">
                <a:latin typeface="Arial"/>
                <a:ea typeface="Arial"/>
                <a:cs typeface="Arial"/>
                <a:sym typeface="Arial"/>
              </a:rPr>
              <a:t>Adding a goal will NOT replace or delete the declared major.</a:t>
            </a:r>
            <a:endParaRPr sz="1500">
              <a:latin typeface="Arial"/>
              <a:ea typeface="Arial"/>
              <a:cs typeface="Arial"/>
              <a:sym typeface="Arial"/>
            </a:endParaRPr>
          </a:p>
          <a:p>
            <a:pPr indent="0" lvl="0" marL="12700" marR="0" rtl="0" algn="l">
              <a:lnSpc>
                <a:spcPct val="100000"/>
              </a:lnSpc>
              <a:spcBef>
                <a:spcPts val="810"/>
              </a:spcBef>
              <a:spcAft>
                <a:spcPts val="0"/>
              </a:spcAft>
              <a:buNone/>
            </a:pPr>
            <a:r>
              <a:rPr b="1" lang="en-US" sz="1500">
                <a:latin typeface="Arial"/>
                <a:ea typeface="Arial"/>
                <a:cs typeface="Arial"/>
                <a:sym typeface="Arial"/>
              </a:rPr>
              <a:t>NOTE: </a:t>
            </a:r>
            <a:r>
              <a:rPr lang="en-US" sz="1500"/>
              <a:t>Students admitted into an Advanced Certificate program </a:t>
            </a:r>
            <a:r>
              <a:rPr b="1" lang="en-US" sz="1500"/>
              <a:t>must </a:t>
            </a:r>
            <a:r>
              <a:rPr lang="en-US" sz="1500"/>
              <a:t>create the goal in the term of admission  in order for the Audit to appear. The system will not automatically do it. Students planning on pursuing an en passant degree must also create their goal in order for the audit to appear. </a:t>
            </a:r>
            <a:endParaRPr sz="1500"/>
          </a:p>
        </p:txBody>
      </p:sp>
      <p:sp>
        <p:nvSpPr>
          <p:cNvPr id="101" name="Google Shape;101;p10"/>
          <p:cNvSpPr txBox="1"/>
          <p:nvPr/>
        </p:nvSpPr>
        <p:spPr>
          <a:xfrm>
            <a:off x="6794425" y="1406925"/>
            <a:ext cx="8070900" cy="9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0"/>
          <p:cNvPicPr preferRelativeResize="0"/>
          <p:nvPr/>
        </p:nvPicPr>
        <p:blipFill>
          <a:blip r:embed="rId3">
            <a:alphaModFix/>
          </a:blip>
          <a:stretch>
            <a:fillRect/>
          </a:stretch>
        </p:blipFill>
        <p:spPr>
          <a:xfrm>
            <a:off x="152400" y="944530"/>
            <a:ext cx="9753599" cy="1866480"/>
          </a:xfrm>
          <a:prstGeom prst="rect">
            <a:avLst/>
          </a:prstGeom>
          <a:noFill/>
          <a:ln>
            <a:noFill/>
          </a:ln>
        </p:spPr>
      </p:pic>
      <p:sp>
        <p:nvSpPr>
          <p:cNvPr id="103" name="Google Shape;103;p10"/>
          <p:cNvSpPr/>
          <p:nvPr/>
        </p:nvSpPr>
        <p:spPr>
          <a:xfrm>
            <a:off x="428950" y="2258600"/>
            <a:ext cx="460800" cy="269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 name="Shape 107"/>
        <p:cNvGrpSpPr/>
        <p:nvPr/>
      </p:nvGrpSpPr>
      <p:grpSpPr>
        <a:xfrm>
          <a:off x="0" y="0"/>
          <a:ext cx="0" cy="0"/>
          <a:chOff x="0" y="0"/>
          <a:chExt cx="0" cy="0"/>
        </a:xfrm>
      </p:grpSpPr>
      <p:sp>
        <p:nvSpPr>
          <p:cNvPr id="108" name="Google Shape;108;p11"/>
          <p:cNvSpPr txBox="1"/>
          <p:nvPr/>
        </p:nvSpPr>
        <p:spPr>
          <a:xfrm>
            <a:off x="142753" y="132075"/>
            <a:ext cx="45585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Add a Goal (cont.)</a:t>
            </a:r>
            <a:endParaRPr sz="1600">
              <a:latin typeface="Arial"/>
              <a:ea typeface="Arial"/>
              <a:cs typeface="Arial"/>
              <a:sym typeface="Arial"/>
            </a:endParaRPr>
          </a:p>
        </p:txBody>
      </p:sp>
      <p:sp>
        <p:nvSpPr>
          <p:cNvPr id="109" name="Google Shape;109;p11"/>
          <p:cNvSpPr/>
          <p:nvPr/>
        </p:nvSpPr>
        <p:spPr>
          <a:xfrm>
            <a:off x="1018109" y="723164"/>
            <a:ext cx="7115700" cy="36267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0" name="Google Shape;110;p11"/>
          <p:cNvSpPr txBox="1"/>
          <p:nvPr/>
        </p:nvSpPr>
        <p:spPr>
          <a:xfrm>
            <a:off x="142750" y="4349751"/>
            <a:ext cx="8866500" cy="2675400"/>
          </a:xfrm>
          <a:prstGeom prst="rect">
            <a:avLst/>
          </a:prstGeom>
          <a:noFill/>
          <a:ln>
            <a:noFill/>
          </a:ln>
        </p:spPr>
        <p:txBody>
          <a:bodyPr anchorCtr="0" anchor="t" bIns="0" lIns="0" spcFirstLastPara="1" rIns="0" wrap="square" tIns="134600">
            <a:spAutoFit/>
          </a:bodyPr>
          <a:lstStyle/>
          <a:p>
            <a:pPr indent="0" lvl="0" marL="400050" marR="0" rtl="0" algn="l">
              <a:lnSpc>
                <a:spcPct val="100000"/>
              </a:lnSpc>
              <a:spcBef>
                <a:spcPts val="0"/>
              </a:spcBef>
              <a:spcAft>
                <a:spcPts val="0"/>
              </a:spcAft>
              <a:buNone/>
            </a:pPr>
            <a:r>
              <a:rPr lang="en-US" sz="1400">
                <a:latin typeface="Arial"/>
                <a:ea typeface="Arial"/>
                <a:cs typeface="Arial"/>
                <a:sym typeface="Arial"/>
              </a:rPr>
              <a:t>2) Select the major</a:t>
            </a:r>
            <a:endParaRPr sz="1400">
              <a:latin typeface="Arial"/>
              <a:ea typeface="Arial"/>
              <a:cs typeface="Arial"/>
              <a:sym typeface="Arial"/>
            </a:endParaRPr>
          </a:p>
          <a:p>
            <a:pPr indent="0" lvl="0" marL="400050" marR="0" rtl="0" algn="l">
              <a:lnSpc>
                <a:spcPct val="100000"/>
              </a:lnSpc>
              <a:spcBef>
                <a:spcPts val="0"/>
              </a:spcBef>
              <a:spcAft>
                <a:spcPts val="0"/>
              </a:spcAft>
              <a:buNone/>
            </a:pPr>
            <a:r>
              <a:t/>
            </a:r>
            <a:endParaRPr/>
          </a:p>
          <a:p>
            <a:pPr indent="0" lvl="0" marL="400050" marR="5080" rtl="0" algn="l">
              <a:lnSpc>
                <a:spcPct val="152000"/>
              </a:lnSpc>
              <a:spcBef>
                <a:spcPts val="85"/>
              </a:spcBef>
              <a:spcAft>
                <a:spcPts val="0"/>
              </a:spcAft>
              <a:buNone/>
            </a:pPr>
            <a:r>
              <a:rPr b="1" lang="en-US" sz="1400">
                <a:latin typeface="Arial"/>
                <a:ea typeface="Arial"/>
                <a:cs typeface="Arial"/>
                <a:sym typeface="Arial"/>
              </a:rPr>
              <a:t>NOTE: </a:t>
            </a:r>
            <a:r>
              <a:rPr lang="en-US" sz="1400">
                <a:latin typeface="Arial"/>
                <a:ea typeface="Arial"/>
                <a:cs typeface="Arial"/>
                <a:sym typeface="Arial"/>
              </a:rPr>
              <a:t>The Year, Degree, and Major bar will turn blue.</a:t>
            </a:r>
            <a:endParaRPr sz="1400">
              <a:latin typeface="Arial"/>
              <a:ea typeface="Arial"/>
              <a:cs typeface="Arial"/>
              <a:sym typeface="Arial"/>
            </a:endParaRPr>
          </a:p>
          <a:p>
            <a:pPr indent="0" lvl="0" marL="400050" marR="0" rtl="0" algn="l">
              <a:lnSpc>
                <a:spcPct val="100000"/>
              </a:lnSpc>
              <a:spcBef>
                <a:spcPts val="875"/>
              </a:spcBef>
              <a:spcAft>
                <a:spcPts val="0"/>
              </a:spcAft>
              <a:buNone/>
            </a:pPr>
            <a:r>
              <a:rPr lang="en-US" sz="1400">
                <a:latin typeface="Arial"/>
                <a:ea typeface="Arial"/>
                <a:cs typeface="Arial"/>
                <a:sym typeface="Arial"/>
              </a:rPr>
              <a:t>You may not select an en passant program that leads to NYS certification.</a:t>
            </a:r>
            <a:endParaRPr sz="1400">
              <a:latin typeface="Arial"/>
              <a:ea typeface="Arial"/>
              <a:cs typeface="Arial"/>
              <a:sym typeface="Arial"/>
            </a:endParaRPr>
          </a:p>
          <a:p>
            <a:pPr indent="0" lvl="0" marL="400050" marR="0" rtl="0" algn="l">
              <a:lnSpc>
                <a:spcPct val="100000"/>
              </a:lnSpc>
              <a:spcBef>
                <a:spcPts val="925"/>
              </a:spcBef>
              <a:spcAft>
                <a:spcPts val="0"/>
              </a:spcAft>
              <a:buNone/>
            </a:pPr>
            <a:r>
              <a:rPr lang="en-US" sz="1400">
                <a:latin typeface="Arial"/>
                <a:ea typeface="Arial"/>
                <a:cs typeface="Arial"/>
                <a:sym typeface="Arial"/>
              </a:rPr>
              <a:t>If you need more information about multiple degree requirements, visit the link below:</a:t>
            </a:r>
            <a:endParaRPr sz="1400">
              <a:latin typeface="Arial"/>
              <a:ea typeface="Arial"/>
              <a:cs typeface="Arial"/>
              <a:sym typeface="Arial"/>
            </a:endParaRPr>
          </a:p>
          <a:p>
            <a:pPr indent="0" lvl="0" marL="400050" marR="0" rtl="0" algn="l">
              <a:lnSpc>
                <a:spcPct val="100000"/>
              </a:lnSpc>
              <a:spcBef>
                <a:spcPts val="35"/>
              </a:spcBef>
              <a:spcAft>
                <a:spcPts val="0"/>
              </a:spcAft>
              <a:buNone/>
            </a:pPr>
            <a:r>
              <a:t/>
            </a:r>
            <a:endParaRPr sz="1450">
              <a:latin typeface="Arial"/>
              <a:ea typeface="Arial"/>
              <a:cs typeface="Arial"/>
              <a:sym typeface="Arial"/>
            </a:endParaRPr>
          </a:p>
          <a:p>
            <a:pPr indent="0" lvl="0" marL="400050" marR="0" rtl="0" algn="l">
              <a:lnSpc>
                <a:spcPct val="100000"/>
              </a:lnSpc>
              <a:spcBef>
                <a:spcPts val="0"/>
              </a:spcBef>
              <a:spcAft>
                <a:spcPts val="0"/>
              </a:spcAft>
              <a:buNone/>
            </a:pPr>
            <a:r>
              <a:rPr lang="en-US" sz="1400" u="sng">
                <a:solidFill>
                  <a:schemeClr val="hlink"/>
                </a:solidFill>
                <a:latin typeface="Arial"/>
                <a:ea typeface="Arial"/>
                <a:cs typeface="Arial"/>
                <a:sym typeface="Arial"/>
                <a:hlinkClick r:id="rId4"/>
              </a:rPr>
              <a:t>https://www.tc.columbia.edu/policylibrary/associate-provost-enrollment-services/degree-requirements/</a:t>
            </a:r>
            <a:endParaRPr/>
          </a:p>
          <a:p>
            <a:pPr indent="0" lvl="0" marL="400050" marR="0" rtl="0" algn="l">
              <a:lnSpc>
                <a:spcPct val="100000"/>
              </a:lnSpc>
              <a:spcBef>
                <a:spcPts val="0"/>
              </a:spcBef>
              <a:spcAft>
                <a:spcPts val="0"/>
              </a:spcAft>
              <a:buNone/>
            </a:pPr>
            <a:r>
              <a:t/>
            </a:r>
            <a:endParaRPr/>
          </a:p>
          <a:p>
            <a:pPr indent="0" lvl="0" marL="400050" marR="0" rtl="0" algn="l">
              <a:lnSpc>
                <a:spcPct val="100000"/>
              </a:lnSpc>
              <a:spcBef>
                <a:spcPts val="0"/>
              </a:spcBef>
              <a:spcAft>
                <a:spcPts val="0"/>
              </a:spcAft>
              <a:buNone/>
            </a:pPr>
            <a:r>
              <a:rPr b="1" lang="en-US"/>
              <a:t>NOTE:</a:t>
            </a:r>
            <a:r>
              <a:rPr lang="en-US"/>
              <a:t> If you have a prior MA/MS at TC and are selecting an en passant MA or MS degree, please note that you may not use </a:t>
            </a:r>
            <a:r>
              <a:rPr b="1" lang="en-US" u="sng"/>
              <a:t>ANY</a:t>
            </a:r>
            <a:r>
              <a:rPr lang="en-US"/>
              <a:t> coursework from the previous MA/MS towards the subsequent en passant MA or MS degree.</a:t>
            </a:r>
            <a:endParaRPr/>
          </a:p>
        </p:txBody>
      </p:sp>
      <p:sp>
        <p:nvSpPr>
          <p:cNvPr id="111" name="Google Shape;111;p11"/>
          <p:cNvSpPr txBox="1"/>
          <p:nvPr/>
        </p:nvSpPr>
        <p:spPr>
          <a:xfrm>
            <a:off x="4955550" y="7152726"/>
            <a:ext cx="147300" cy="424200"/>
          </a:xfrm>
          <a:prstGeom prst="rect">
            <a:avLst/>
          </a:prstGeom>
          <a:noFill/>
          <a:ln>
            <a:noFill/>
          </a:ln>
        </p:spPr>
        <p:txBody>
          <a:bodyPr anchorCtr="0" anchor="t" bIns="0" lIns="0" spcFirstLastPara="1" rIns="0" wrap="square" tIns="0">
            <a:noAutofit/>
          </a:bodyPr>
          <a:lstStyle/>
          <a:p>
            <a:pPr indent="0" lvl="0" marL="0" marR="0" rtl="0" algn="l">
              <a:lnSpc>
                <a:spcPct val="104545"/>
              </a:lnSpc>
              <a:spcBef>
                <a:spcPts val="0"/>
              </a:spcBef>
              <a:spcAft>
                <a:spcPts val="0"/>
              </a:spcAft>
              <a:buNone/>
            </a:pPr>
            <a:r>
              <a:rPr lang="en-US" sz="1100"/>
              <a:t>8</a:t>
            </a:r>
            <a:endParaRPr/>
          </a:p>
          <a:p>
            <a:pPr indent="0" lvl="0" marL="0" marR="0" rtl="0" algn="l">
              <a:lnSpc>
                <a:spcPct val="104545"/>
              </a:lnSpc>
              <a:spcBef>
                <a:spcPts val="0"/>
              </a:spcBef>
              <a:spcAft>
                <a:spcPts val="0"/>
              </a:spcAft>
              <a:buNone/>
            </a:pPr>
            <a:r>
              <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 name="Shape 115"/>
        <p:cNvGrpSpPr/>
        <p:nvPr/>
      </p:nvGrpSpPr>
      <p:grpSpPr>
        <a:xfrm>
          <a:off x="0" y="0"/>
          <a:ext cx="0" cy="0"/>
          <a:chOff x="0" y="0"/>
          <a:chExt cx="0" cy="0"/>
        </a:xfrm>
      </p:grpSpPr>
      <p:sp>
        <p:nvSpPr>
          <p:cNvPr id="116" name="Google Shape;116;p12"/>
          <p:cNvSpPr txBox="1"/>
          <p:nvPr/>
        </p:nvSpPr>
        <p:spPr>
          <a:xfrm>
            <a:off x="142753" y="132075"/>
            <a:ext cx="44898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Add a Goal (cont.)</a:t>
            </a:r>
            <a:endParaRPr sz="1600">
              <a:latin typeface="Arial"/>
              <a:ea typeface="Arial"/>
              <a:cs typeface="Arial"/>
              <a:sym typeface="Arial"/>
            </a:endParaRPr>
          </a:p>
        </p:txBody>
      </p:sp>
      <p:sp>
        <p:nvSpPr>
          <p:cNvPr id="117" name="Google Shape;117;p12"/>
          <p:cNvSpPr txBox="1"/>
          <p:nvPr/>
        </p:nvSpPr>
        <p:spPr>
          <a:xfrm>
            <a:off x="371351" y="1914850"/>
            <a:ext cx="5633700" cy="2394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400">
                <a:latin typeface="Arial"/>
                <a:ea typeface="Arial"/>
                <a:cs typeface="Arial"/>
                <a:sym typeface="Arial"/>
              </a:rPr>
              <a:t>3) Click Save. The goal will be automatically named.</a:t>
            </a:r>
            <a:endParaRPr sz="1400">
              <a:latin typeface="Arial"/>
              <a:ea typeface="Arial"/>
              <a:cs typeface="Arial"/>
              <a:sym typeface="Arial"/>
            </a:endParaRPr>
          </a:p>
        </p:txBody>
      </p:sp>
      <p:sp>
        <p:nvSpPr>
          <p:cNvPr id="118" name="Google Shape;118;p12"/>
          <p:cNvSpPr txBox="1"/>
          <p:nvPr/>
        </p:nvSpPr>
        <p:spPr>
          <a:xfrm>
            <a:off x="371351" y="4768525"/>
            <a:ext cx="4548900" cy="239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latin typeface="Arial"/>
                <a:ea typeface="Arial"/>
                <a:cs typeface="Arial"/>
                <a:sym typeface="Arial"/>
              </a:rPr>
              <a:t>4) Your goal will be listed on your home page.</a:t>
            </a:r>
            <a:endParaRPr sz="1400">
              <a:latin typeface="Arial"/>
              <a:ea typeface="Arial"/>
              <a:cs typeface="Arial"/>
              <a:sym typeface="Arial"/>
            </a:endParaRPr>
          </a:p>
        </p:txBody>
      </p:sp>
      <p:pic>
        <p:nvPicPr>
          <p:cNvPr id="119" name="Google Shape;119;p12"/>
          <p:cNvPicPr preferRelativeResize="0"/>
          <p:nvPr/>
        </p:nvPicPr>
        <p:blipFill>
          <a:blip r:embed="rId3">
            <a:alphaModFix/>
          </a:blip>
          <a:stretch>
            <a:fillRect/>
          </a:stretch>
        </p:blipFill>
        <p:spPr>
          <a:xfrm>
            <a:off x="152400" y="2308350"/>
            <a:ext cx="9753600" cy="2221117"/>
          </a:xfrm>
          <a:prstGeom prst="rect">
            <a:avLst/>
          </a:prstGeom>
          <a:noFill/>
          <a:ln>
            <a:noFill/>
          </a:ln>
        </p:spPr>
      </p:pic>
      <p:pic>
        <p:nvPicPr>
          <p:cNvPr id="120" name="Google Shape;120;p12"/>
          <p:cNvPicPr preferRelativeResize="0"/>
          <p:nvPr/>
        </p:nvPicPr>
        <p:blipFill>
          <a:blip r:embed="rId4">
            <a:alphaModFix/>
          </a:blip>
          <a:stretch>
            <a:fillRect/>
          </a:stretch>
        </p:blipFill>
        <p:spPr>
          <a:xfrm>
            <a:off x="0" y="555254"/>
            <a:ext cx="9753600" cy="1205501"/>
          </a:xfrm>
          <a:prstGeom prst="rect">
            <a:avLst/>
          </a:prstGeom>
          <a:noFill/>
          <a:ln>
            <a:noFill/>
          </a:ln>
        </p:spPr>
      </p:pic>
      <p:sp>
        <p:nvSpPr>
          <p:cNvPr id="121" name="Google Shape;121;p12"/>
          <p:cNvSpPr txBox="1"/>
          <p:nvPr/>
        </p:nvSpPr>
        <p:spPr>
          <a:xfrm>
            <a:off x="4956683" y="6989774"/>
            <a:ext cx="147300" cy="165600"/>
          </a:xfrm>
          <a:prstGeom prst="rect">
            <a:avLst/>
          </a:prstGeom>
          <a:noFill/>
          <a:ln>
            <a:noFill/>
          </a:ln>
        </p:spPr>
        <p:txBody>
          <a:bodyPr anchorCtr="0" anchor="t" bIns="0" lIns="0" spcFirstLastPara="1" rIns="0" wrap="square" tIns="0">
            <a:noAutofit/>
          </a:bodyPr>
          <a:lstStyle/>
          <a:p>
            <a:pPr indent="0" lvl="0" marL="38100" marR="0" rtl="0" algn="l">
              <a:lnSpc>
                <a:spcPct val="104545"/>
              </a:lnSpc>
              <a:spcBef>
                <a:spcPts val="0"/>
              </a:spcBef>
              <a:spcAft>
                <a:spcPts val="0"/>
              </a:spcAft>
              <a:buNone/>
            </a:pPr>
            <a:r>
              <a:rPr lang="en-US"/>
              <a:t>9</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2020-09-26T14:26:12Z</dcterms:created>
  <dc:creator>Windows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2018-11-14T00:00:00Z</vt:filetime>
  </property>
  <property fmtid="{D5CDD505-2E9C-101B-9397-08002B2CF9AE}" pid="3" name="Creator">
    <vt:lpwstr>Microsoft® Word 2016</vt:lpwstr>
  </property>
  <property fmtid="{D5CDD505-2E9C-101B-9397-08002B2CF9AE}" pid="4" name="LastSaved">
    <vt:filetime>2020-09-26T00:00:00Z</vt:filetime>
  </property>
</Properties>
</file>